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400" r:id="rId2"/>
    <p:sldId id="401" r:id="rId3"/>
    <p:sldId id="402" r:id="rId4"/>
    <p:sldId id="403" r:id="rId5"/>
    <p:sldId id="404" r:id="rId6"/>
    <p:sldId id="405" r:id="rId7"/>
    <p:sldId id="406" r:id="rId8"/>
    <p:sldId id="407" r:id="rId9"/>
    <p:sldId id="408" r:id="rId10"/>
    <p:sldId id="409" r:id="rId11"/>
    <p:sldId id="410" r:id="rId12"/>
    <p:sldId id="411" r:id="rId13"/>
    <p:sldId id="412" r:id="rId14"/>
    <p:sldId id="413" r:id="rId15"/>
    <p:sldId id="414" r:id="rId16"/>
    <p:sldId id="415" r:id="rId17"/>
    <p:sldId id="416" r:id="rId18"/>
    <p:sldId id="418" r:id="rId19"/>
    <p:sldId id="317" r:id="rId20"/>
    <p:sldId id="417" r:id="rId21"/>
    <p:sldId id="340" r:id="rId22"/>
    <p:sldId id="341" r:id="rId23"/>
    <p:sldId id="347" r:id="rId24"/>
    <p:sldId id="348" r:id="rId25"/>
    <p:sldId id="368" r:id="rId26"/>
    <p:sldId id="369" r:id="rId27"/>
    <p:sldId id="370" r:id="rId28"/>
    <p:sldId id="342" r:id="rId29"/>
    <p:sldId id="374" r:id="rId30"/>
    <p:sldId id="375" r:id="rId31"/>
    <p:sldId id="351" r:id="rId32"/>
    <p:sldId id="350" r:id="rId33"/>
    <p:sldId id="352" r:id="rId34"/>
    <p:sldId id="353" r:id="rId35"/>
    <p:sldId id="354" r:id="rId36"/>
    <p:sldId id="377" r:id="rId37"/>
    <p:sldId id="349" r:id="rId38"/>
    <p:sldId id="362" r:id="rId39"/>
    <p:sldId id="363" r:id="rId40"/>
    <p:sldId id="366" r:id="rId41"/>
    <p:sldId id="367" r:id="rId42"/>
    <p:sldId id="299" r:id="rId43"/>
    <p:sldId id="398" r:id="rId44"/>
    <p:sldId id="371" r:id="rId45"/>
    <p:sldId id="389" r:id="rId46"/>
    <p:sldId id="399" r:id="rId47"/>
    <p:sldId id="393" r:id="rId48"/>
    <p:sldId id="394" r:id="rId49"/>
    <p:sldId id="395" r:id="rId50"/>
    <p:sldId id="387" r:id="rId51"/>
    <p:sldId id="396" r:id="rId52"/>
    <p:sldId id="388" r:id="rId53"/>
    <p:sldId id="391" r:id="rId54"/>
    <p:sldId id="390" r:id="rId55"/>
    <p:sldId id="372" r:id="rId56"/>
    <p:sldId id="381" r:id="rId57"/>
    <p:sldId id="378" r:id="rId58"/>
    <p:sldId id="382" r:id="rId59"/>
    <p:sldId id="379" r:id="rId60"/>
    <p:sldId id="397" r:id="rId61"/>
    <p:sldId id="383" r:id="rId62"/>
    <p:sldId id="380" r:id="rId63"/>
    <p:sldId id="384" r:id="rId64"/>
    <p:sldId id="386"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5826"/>
    <a:srgbClr val="FAF9F8"/>
    <a:srgbClr val="F4F0EE"/>
    <a:srgbClr val="161616"/>
    <a:srgbClr val="1E1E1E"/>
    <a:srgbClr val="9F0927"/>
    <a:srgbClr val="779885"/>
    <a:srgbClr val="C1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47" autoAdjust="0"/>
    <p:restoredTop sz="69536" autoAdjust="0"/>
  </p:normalViewPr>
  <p:slideViewPr>
    <p:cSldViewPr snapToGrid="0" snapToObjects="1">
      <p:cViewPr varScale="1">
        <p:scale>
          <a:sx n="83" d="100"/>
          <a:sy n="83" d="100"/>
        </p:scale>
        <p:origin x="-2248" y="-112"/>
      </p:cViewPr>
      <p:guideLst>
        <p:guide orient="horz" pos="2160"/>
        <p:guide pos="2880"/>
      </p:guideLst>
    </p:cSldViewPr>
  </p:slideViewPr>
  <p:notesTextViewPr>
    <p:cViewPr>
      <p:scale>
        <a:sx n="85" d="100"/>
        <a:sy n="8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271EC1-9E73-704E-A206-92F0CF77563D}" type="datetimeFigureOut">
              <a:rPr lang="en-US" smtClean="0"/>
              <a:pPr/>
              <a:t>10/8/14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611292-EDBE-5C41-8482-0C67EF06D1DD}" type="slidenum">
              <a:rPr lang="en-US" smtClean="0"/>
              <a:pPr/>
              <a:t>‹#›</a:t>
            </a:fld>
            <a:endParaRPr lang="en-US" dirty="0"/>
          </a:p>
        </p:txBody>
      </p:sp>
    </p:spTree>
    <p:extLst>
      <p:ext uri="{BB962C8B-B14F-4D97-AF65-F5344CB8AC3E}">
        <p14:creationId xmlns:p14="http://schemas.microsoft.com/office/powerpoint/2010/main" val="24545438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[Joey]</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1</a:t>
            </a:fld>
            <a:endParaRPr lang="en-US" dirty="0"/>
          </a:p>
        </p:txBody>
      </p:sp>
    </p:spTree>
    <p:extLst>
      <p:ext uri="{BB962C8B-B14F-4D97-AF65-F5344CB8AC3E}">
        <p14:creationId xmlns:p14="http://schemas.microsoft.com/office/powerpoint/2010/main" val="2928189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Rafa</a:t>
            </a:r>
            <a:r>
              <a:rPr lang="en-US" dirty="0" smtClean="0"/>
              <a:t>] They</a:t>
            </a:r>
            <a:r>
              <a:rPr lang="en-US" baseline="0" dirty="0" smtClean="0"/>
              <a:t> want to know how to reduce the number of defective parts. </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10</a:t>
            </a:fld>
            <a:endParaRPr lang="en-US" dirty="0"/>
          </a:p>
        </p:txBody>
      </p:sp>
    </p:spTree>
    <p:extLst>
      <p:ext uri="{BB962C8B-B14F-4D97-AF65-F5344CB8AC3E}">
        <p14:creationId xmlns:p14="http://schemas.microsoft.com/office/powerpoint/2010/main" val="1422282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Rafa</a:t>
            </a:r>
            <a:r>
              <a:rPr lang="en-US" dirty="0" smtClean="0"/>
              <a:t>] They’re asking these questions with the expectation</a:t>
            </a:r>
            <a:r>
              <a:rPr lang="en-US" baseline="0" dirty="0" smtClean="0"/>
              <a:t> that a subject matter expert can answer them.</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11</a:t>
            </a:fld>
            <a:endParaRPr lang="en-US" dirty="0"/>
          </a:p>
        </p:txBody>
      </p:sp>
    </p:spTree>
    <p:extLst>
      <p:ext uri="{BB962C8B-B14F-4D97-AF65-F5344CB8AC3E}">
        <p14:creationId xmlns:p14="http://schemas.microsoft.com/office/powerpoint/2010/main" val="1210835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Rafa</a:t>
            </a:r>
            <a:r>
              <a:rPr lang="en-US" dirty="0" smtClean="0"/>
              <a:t>] With content, you can become that subject matter expert.</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12</a:t>
            </a:fld>
            <a:endParaRPr lang="en-US" dirty="0"/>
          </a:p>
        </p:txBody>
      </p:sp>
    </p:spTree>
    <p:extLst>
      <p:ext uri="{BB962C8B-B14F-4D97-AF65-F5344CB8AC3E}">
        <p14:creationId xmlns:p14="http://schemas.microsoft.com/office/powerpoint/2010/main" val="3168622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[Joey] </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13</a:t>
            </a:fld>
            <a:endParaRPr lang="en-US" dirty="0"/>
          </a:p>
        </p:txBody>
      </p:sp>
    </p:spTree>
    <p:extLst>
      <p:ext uri="{BB962C8B-B14F-4D97-AF65-F5344CB8AC3E}">
        <p14:creationId xmlns:p14="http://schemas.microsoft.com/office/powerpoint/2010/main" val="3625401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Rafa</a:t>
            </a:r>
            <a:r>
              <a:rPr lang="en-US" baseline="0" dirty="0" smtClean="0"/>
              <a:t> &amp; Joey] Before we get into the how, let’s talk about the why. What is content marketing and how is it different from traditional marketing? Traditional marketing interrupts. You’re in the middle of watching a football game, then bam, an advertisement. You didn’t ask for this advertisement. This advertisement is not helping you or adding to the experience. It’s interrupting you. Even online, you get junk mail and pop-ups ads everyday. This interruptive model doesn’t work because 96% of the time, customers are not ready to buy.</a:t>
            </a:r>
          </a:p>
          <a:p>
            <a:endParaRPr lang="en-US" baseline="0" dirty="0" smtClean="0"/>
          </a:p>
          <a:p>
            <a:r>
              <a:rPr lang="en-US" baseline="0" dirty="0" smtClean="0"/>
              <a:t>That’s because everyone moves through the buying process at different speeds. At some point in that buying process, most customers go online to educate themselves on how to solve problems. With content marketing, you’re the educator. You’re providing the white paper or video that funnels the customer to the next step in the buying process. You didn’t interrupt the customer. You didn’t cold call them. They came to you. You gave them content and built their trust. </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14</a:t>
            </a:fld>
            <a:endParaRPr lang="en-US" dirty="0"/>
          </a:p>
        </p:txBody>
      </p:sp>
    </p:spTree>
    <p:extLst>
      <p:ext uri="{BB962C8B-B14F-4D97-AF65-F5344CB8AC3E}">
        <p14:creationId xmlns:p14="http://schemas.microsoft.com/office/powerpoint/2010/main" val="4250224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Rafa</a:t>
            </a:r>
            <a:r>
              <a:rPr lang="en-US" dirty="0" smtClean="0"/>
              <a:t>]</a:t>
            </a:r>
            <a:r>
              <a:rPr lang="en-US" baseline="0" dirty="0" smtClean="0"/>
              <a:t> We’re not here to sell you on content marketing. You’re sitting here because you’re aware of the value of producing content. We’re here to tell you how. </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15</a:t>
            </a:fld>
            <a:endParaRPr lang="en-US" dirty="0"/>
          </a:p>
        </p:txBody>
      </p:sp>
    </p:spTree>
    <p:extLst>
      <p:ext uri="{BB962C8B-B14F-4D97-AF65-F5344CB8AC3E}">
        <p14:creationId xmlns:p14="http://schemas.microsoft.com/office/powerpoint/2010/main" val="3051753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[Joey &amp; </a:t>
            </a:r>
            <a:r>
              <a:rPr lang="en-US" dirty="0" err="1" smtClean="0"/>
              <a:t>Rafa</a:t>
            </a:r>
            <a:r>
              <a:rPr lang="en-US" dirty="0" smtClean="0"/>
              <a:t>] I’m Rafael Encarnacion and I’m a User Experience Designer. My</a:t>
            </a:r>
            <a:r>
              <a:rPr lang="en-US" baseline="0" dirty="0" smtClean="0"/>
              <a:t> job is to make it easier for our clients’ clients to do business. I interview our client’s customers, learn what information they want and how they want it presented. Then I tap into the expertise of our client and turn that expertise into white papers, case studies, videos, and other pieces of content. For all six years of my career, I’ve focused on industrial and have written about subjects that I didn’t even know existed.</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16</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Define Content Strategy</a:t>
            </a:r>
          </a:p>
          <a:p>
            <a:pPr marL="228600" indent="-228600">
              <a:buAutoNum type="arabicPeriod"/>
            </a:pPr>
            <a:r>
              <a:rPr lang="en-US" dirty="0" smtClean="0"/>
              <a:t>Go</a:t>
            </a:r>
            <a:r>
              <a:rPr lang="en-US" baseline="0" dirty="0" smtClean="0"/>
              <a:t> Through Exercises to Define Your Customers</a:t>
            </a:r>
          </a:p>
          <a:p>
            <a:pPr marL="228600" indent="-228600">
              <a:buAutoNum type="arabicPeriod"/>
            </a:pPr>
            <a:r>
              <a:rPr lang="en-US" baseline="0" dirty="0" smtClean="0"/>
              <a:t>Types of Content</a:t>
            </a:r>
          </a:p>
          <a:p>
            <a:pPr marL="228600" indent="-228600">
              <a:buAutoNum type="arabicPeriod"/>
            </a:pPr>
            <a:r>
              <a:rPr lang="en-US" baseline="0" dirty="0" smtClean="0"/>
              <a:t>Distribution</a:t>
            </a:r>
          </a:p>
          <a:p>
            <a:pPr marL="228600" indent="-228600">
              <a:buAutoNum type="arabicPeriod"/>
            </a:pPr>
            <a:r>
              <a:rPr lang="en-US" baseline="0" dirty="0" smtClean="0"/>
              <a:t>Measure</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17</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Rafa</a:t>
            </a:r>
            <a:r>
              <a:rPr lang="en-US" dirty="0" smtClean="0"/>
              <a:t>] Content</a:t>
            </a:r>
            <a:r>
              <a:rPr lang="en-US" baseline="0" dirty="0" smtClean="0"/>
              <a:t> strategy is the c</a:t>
            </a:r>
            <a:r>
              <a:rPr lang="en-US" dirty="0" smtClean="0"/>
              <a:t>reation, distribution, and measurement of content. It means making content, knowing where to send it and who to send it to, then measuring it to see if it was effective.</a:t>
            </a:r>
          </a:p>
        </p:txBody>
      </p:sp>
      <p:sp>
        <p:nvSpPr>
          <p:cNvPr id="4" name="Slide Number Placeholder 3"/>
          <p:cNvSpPr>
            <a:spLocks noGrp="1"/>
          </p:cNvSpPr>
          <p:nvPr>
            <p:ph type="sldNum" sz="quarter" idx="10"/>
          </p:nvPr>
        </p:nvSpPr>
        <p:spPr/>
        <p:txBody>
          <a:bodyPr/>
          <a:lstStyle/>
          <a:p>
            <a:fld id="{76611292-EDBE-5C41-8482-0C67EF06D1DD}" type="slidenum">
              <a:rPr lang="en-US" smtClean="0"/>
              <a:pPr/>
              <a:t>18</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Rafa</a:t>
            </a:r>
            <a:r>
              <a:rPr lang="en-US" dirty="0" smtClean="0"/>
              <a:t> &amp; Joey] So then what is content? Content</a:t>
            </a:r>
            <a:r>
              <a:rPr lang="en-US" baseline="0" dirty="0" smtClean="0"/>
              <a:t> is anything. It’s articles, blogs, videos, websites, apps – it’s information. Some information is more useful than others depending on the audience. For example, a 2,000 word article might be a bit too in the weeds for a design engineer that is just looking for technical specs. But a lawyer will likely read every word. That’s why the first step in content strategy is…</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19</a:t>
            </a:fld>
            <a:endParaRPr lang="en-US" dirty="0"/>
          </a:p>
        </p:txBody>
      </p:sp>
    </p:spTree>
    <p:extLst>
      <p:ext uri="{BB962C8B-B14F-4D97-AF65-F5344CB8AC3E}">
        <p14:creationId xmlns:p14="http://schemas.microsoft.com/office/powerpoint/2010/main" val="3406100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Rafa</a:t>
            </a:r>
            <a:r>
              <a:rPr lang="en-US" dirty="0" smtClean="0"/>
              <a:t>] This is likely a familiar </a:t>
            </a:r>
            <a:r>
              <a:rPr lang="en-US" baseline="0" dirty="0" smtClean="0"/>
              <a:t>scenario for many of you. Someone at your company recognizes you need to be producing content but you don’t know how or where to start. You can’t just make a company Facebook page and expect to start driving leads. You need a strategy. Today you’re going to learn how to make that strategy. </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2</a:t>
            </a:fld>
            <a:endParaRPr lang="en-US" dirty="0"/>
          </a:p>
        </p:txBody>
      </p:sp>
    </p:spTree>
    <p:extLst>
      <p:ext uri="{BB962C8B-B14F-4D97-AF65-F5344CB8AC3E}">
        <p14:creationId xmlns:p14="http://schemas.microsoft.com/office/powerpoint/2010/main" val="360580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Rafa</a:t>
            </a:r>
            <a:r>
              <a:rPr lang="en-US" dirty="0" smtClean="0"/>
              <a:t>] Content</a:t>
            </a:r>
            <a:r>
              <a:rPr lang="en-US" baseline="0" dirty="0" smtClean="0"/>
              <a:t> strategy is the c</a:t>
            </a:r>
            <a:r>
              <a:rPr lang="en-US" dirty="0" smtClean="0"/>
              <a:t>reation, distribution, and measurement of content. It means making content, knowing where to send it and who to send it to, then measuring it to see if it was effective.</a:t>
            </a:r>
          </a:p>
        </p:txBody>
      </p:sp>
      <p:sp>
        <p:nvSpPr>
          <p:cNvPr id="4" name="Slide Number Placeholder 3"/>
          <p:cNvSpPr>
            <a:spLocks noGrp="1"/>
          </p:cNvSpPr>
          <p:nvPr>
            <p:ph type="sldNum" sz="quarter" idx="10"/>
          </p:nvPr>
        </p:nvSpPr>
        <p:spPr/>
        <p:txBody>
          <a:bodyPr/>
          <a:lstStyle/>
          <a:p>
            <a:fld id="{76611292-EDBE-5C41-8482-0C67EF06D1DD}" type="slidenum">
              <a:rPr lang="en-US" smtClean="0"/>
              <a:pPr/>
              <a:t>20</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Rafa</a:t>
            </a:r>
            <a:r>
              <a:rPr lang="en-US" dirty="0" smtClean="0"/>
              <a:t>] Defining your customer. </a:t>
            </a:r>
          </a:p>
        </p:txBody>
      </p:sp>
      <p:sp>
        <p:nvSpPr>
          <p:cNvPr id="4" name="Slide Number Placeholder 3"/>
          <p:cNvSpPr>
            <a:spLocks noGrp="1"/>
          </p:cNvSpPr>
          <p:nvPr>
            <p:ph type="sldNum" sz="quarter" idx="10"/>
          </p:nvPr>
        </p:nvSpPr>
        <p:spPr/>
        <p:txBody>
          <a:bodyPr/>
          <a:lstStyle/>
          <a:p>
            <a:fld id="{76611292-EDBE-5C41-8482-0C67EF06D1DD}" type="slidenum">
              <a:rPr lang="en-US" smtClean="0"/>
              <a:pPr/>
              <a:t>21</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Rafa</a:t>
            </a:r>
            <a:r>
              <a:rPr lang="en-US" dirty="0" smtClean="0"/>
              <a:t>] When you’re defining your customer, </a:t>
            </a:r>
            <a:r>
              <a:rPr lang="en-US" baseline="0" dirty="0" smtClean="0"/>
              <a:t>don’t overwhelm yourself in the minutia.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Start with one segment of your business, look for the best customer in that segment. That’s you target customer. Now think about that customer. </a:t>
            </a:r>
            <a:r>
              <a:rPr lang="en-US" dirty="0" smtClean="0"/>
              <a:t>What information do</a:t>
            </a:r>
            <a:r>
              <a:rPr lang="en-US" baseline="0" dirty="0" smtClean="0"/>
              <a:t> they </a:t>
            </a:r>
            <a:r>
              <a:rPr lang="en-US" dirty="0" smtClean="0"/>
              <a:t>need? What questions do they have? Where do they source? </a:t>
            </a:r>
            <a:r>
              <a:rPr lang="en-US" baseline="0" dirty="0" smtClean="0"/>
              <a:t>What is their selection criteria? Why are they online in the first place?</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22</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Rafa</a:t>
            </a:r>
            <a:r>
              <a:rPr lang="en-US" dirty="0" smtClean="0"/>
              <a:t>] They</a:t>
            </a:r>
            <a:r>
              <a:rPr lang="en-US" baseline="0" dirty="0" smtClean="0"/>
              <a:t> go online when they’re lost. They want to find a PDF, a news article, a blog, something that will answer their question. Chances are, if there’s a question your customers always ask you over the phone, they’re asking the same question to Google. When your website has the answer in a piece of content, Google will send that customer to you. So how do you find out these questions?</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23</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Rafa</a:t>
            </a:r>
            <a:r>
              <a:rPr lang="en-US" dirty="0" smtClean="0"/>
              <a:t>] Ask your customers.</a:t>
            </a:r>
            <a:r>
              <a:rPr lang="en-US" baseline="0" dirty="0" smtClean="0"/>
              <a:t> Pick 5 of them. 5 customers that match the profile of your target customer will likely have the same questions as 100 customers. Set up short, 15 minute interviews and find out what they want to know. Maybe you already have useful content they use. Great. Maybe they go to a competitor to find specific content. That’s useful information too. Next step…</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24</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Rafa</a:t>
            </a:r>
            <a:r>
              <a:rPr lang="en-US" dirty="0" smtClean="0"/>
              <a:t>] The</a:t>
            </a:r>
            <a:r>
              <a:rPr lang="en-US" baseline="0" dirty="0" smtClean="0"/>
              <a:t> guys designing your products are going to have insight that no one else at your company has. There may be a new technology they’re using that means nothing to you but means everything to a design engineer sourcing for a solution. Once you’re done talking to your engineers…</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25</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Rafa</a:t>
            </a:r>
            <a:r>
              <a:rPr lang="en-US" dirty="0" smtClean="0"/>
              <a:t>] Channel your</a:t>
            </a:r>
            <a:r>
              <a:rPr lang="en-US" baseline="0" dirty="0" smtClean="0"/>
              <a:t> inner James Bond and spy on your competitors. Join their email list. Follow them on LinkedIn. See which competitor comes up in Google when you type your products or services. Find out what these guys are doing and if you should be doing it too. Next…</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26</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Rafa</a:t>
            </a:r>
            <a:r>
              <a:rPr lang="en-US" dirty="0" smtClean="0"/>
              <a:t>] Talk to your sales</a:t>
            </a:r>
            <a:r>
              <a:rPr lang="en-US" baseline="0" dirty="0" smtClean="0"/>
              <a:t> guys. These are the guys fielding customer questions everyday. You should also ask them if there’s any content you should be producing that can help them close. Sell sheets, case studies, whatever they think customers want. </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27</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Rafa</a:t>
            </a:r>
            <a:r>
              <a:rPr lang="en-US" dirty="0" smtClean="0"/>
              <a:t>] Once you’re done talking to these people, build a persona. A persona is</a:t>
            </a:r>
            <a:r>
              <a:rPr lang="en-US" baseline="0" dirty="0" smtClean="0"/>
              <a:t> a fictional representation of your target customer. You want to document your customer’s pain points, the common questions they’re asking, what motivates them to buy. This is valuable information that will guide what types of content you should produce.</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28</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Rafa</a:t>
            </a:r>
            <a:r>
              <a:rPr lang="en-US" dirty="0" smtClean="0"/>
              <a:t>] Exercise</a:t>
            </a:r>
            <a:r>
              <a:rPr lang="en-US" baseline="0" dirty="0" smtClean="0"/>
              <a:t> #1. Let’s go through an exercise to define your customer. You should have a sheet of paper and a pen. Divide your paper into quadrants. In the bottom left is where we’re going to put demographical information about your customer. Top right is common questions this customer asks. Bottom right is what this customer is trying to accomplish – their needs and goals. In the top left, you’re going to put a face to your customer using your artistic abilities. </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29</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Rafa</a:t>
            </a:r>
            <a:r>
              <a:rPr lang="en-US" dirty="0" smtClean="0"/>
              <a:t>] It begins with questions. Your customers’ questions. Your customers have a </a:t>
            </a:r>
            <a:r>
              <a:rPr lang="en-US" baseline="0" dirty="0" smtClean="0"/>
              <a:t>business problem and they’re looking for someone to solve it. </a:t>
            </a:r>
            <a:r>
              <a:rPr lang="en-US" dirty="0" smtClean="0"/>
              <a:t>With content, you can be that someone. </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3</a:t>
            </a:fld>
            <a:endParaRPr lang="en-US" dirty="0"/>
          </a:p>
        </p:txBody>
      </p:sp>
    </p:spTree>
    <p:extLst>
      <p:ext uri="{BB962C8B-B14F-4D97-AF65-F5344CB8AC3E}">
        <p14:creationId xmlns:p14="http://schemas.microsoft.com/office/powerpoint/2010/main" val="2483462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Rafa</a:t>
            </a:r>
            <a:r>
              <a:rPr lang="en-US" dirty="0" smtClean="0"/>
              <a:t>] Exercise #1 Let’s look at an example. This is Ed.</a:t>
            </a:r>
            <a:r>
              <a:rPr lang="en-US" baseline="0" dirty="0" smtClean="0"/>
              <a:t> He’s a 40 year old mechanical engineer that lives in Alabama with his wife and two kids. Ed cares about price, availability, and wants to know if you’ve worked with someone like him. For him, success is a successful supply chain and the availability of MRO products.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Take 5 minutes and create your customer. Then we’ll discuss a few of your examples. </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30</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Rafa</a:t>
            </a:r>
            <a:r>
              <a:rPr lang="en-US" dirty="0" smtClean="0"/>
              <a:t>] Ok, now that you know your customers, let’s talk about making the content. Content creation</a:t>
            </a:r>
            <a:r>
              <a:rPr lang="en-US" baseline="0" dirty="0" smtClean="0"/>
              <a:t> is very similar to the manufacturing process.</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31</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Rafa</a:t>
            </a:r>
            <a:r>
              <a:rPr lang="en-US" dirty="0" smtClean="0"/>
              <a:t>] First, you want to create a big piece</a:t>
            </a:r>
            <a:r>
              <a:rPr lang="en-US" baseline="0" dirty="0" smtClean="0"/>
              <a:t> of content. This is a white paper, a case study, whatever you think is going to be helpful to your customers. A lot of content marketing plans fall apart because people don’t take the time or apply the production values necessary to make a good piece of content. It has to be so good that customers will give up their anonymity, their email address, to download it. It has to be so good that customers will share it with people in their network.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It takes times. It takes research. But it’s going to pay off because from this big piece of content…</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32</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Rafa</a:t>
            </a:r>
            <a:r>
              <a:rPr lang="en-US" dirty="0" smtClean="0"/>
              <a:t>] You can create lots of little pieces. Blogs. Press</a:t>
            </a:r>
            <a:r>
              <a:rPr lang="en-US" baseline="0" dirty="0" smtClean="0"/>
              <a:t> releases. Social media updates. Small snippets of content that are easy to digest. These little pieces are designed to promote the big piece. </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33</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Rafa</a:t>
            </a:r>
            <a:r>
              <a:rPr lang="en-US" dirty="0" smtClean="0"/>
              <a:t>] Here’s an example of a hydroforming guide we created for a metalforming company, Mills Products. Mills told us that most of their customers were unfamiliar with the design considerations</a:t>
            </a:r>
            <a:r>
              <a:rPr lang="en-US" baseline="0" dirty="0" smtClean="0"/>
              <a:t> of hydroforming. Customers wanted to know tolerances and shapes you can make with the hydroforming process. Remember, just because your customers may be experts in their fields, they may not be experts in your field. </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34</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Rafa</a:t>
            </a:r>
            <a:r>
              <a:rPr lang="en-US" dirty="0" smtClean="0"/>
              <a:t>] From that hydroforming guide we were able to create</a:t>
            </a:r>
            <a:r>
              <a:rPr lang="en-US" baseline="0" dirty="0" smtClean="0"/>
              <a:t> small content. We repurposed it into multiple blog posts and shared smaller parts of it on social media.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let’s talk about blogs. Blogs get a bad rap. You hear blog and you think it’s about mommies talking about the best stroller or some Apple </a:t>
            </a:r>
            <a:r>
              <a:rPr lang="en-US" baseline="0" dirty="0" err="1" smtClean="0"/>
              <a:t>fanboy</a:t>
            </a:r>
            <a:r>
              <a:rPr lang="en-US" baseline="0" dirty="0" smtClean="0"/>
              <a:t> giving his predictions for the iPhone 8. Blogs are nothing more than educational articles. Every company should have one. It gives you a platform to publish articles as often as you want. Articles that answer your customers questions. </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35</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Rafa</a:t>
            </a:r>
            <a:r>
              <a:rPr lang="en-US" dirty="0" smtClean="0"/>
              <a:t>] Exercise #2</a:t>
            </a:r>
          </a:p>
          <a:p>
            <a:endParaRPr lang="en-US" dirty="0" smtClean="0"/>
          </a:p>
          <a:p>
            <a:r>
              <a:rPr lang="en-US" dirty="0" smtClean="0"/>
              <a:t>Take a moment to write down</a:t>
            </a:r>
            <a:r>
              <a:rPr lang="en-US" baseline="0" dirty="0" smtClean="0"/>
              <a:t> 5 article topics. This could be 5 ideas for your big piece of content. It could be short blog articles. It’s whatever you think would interest your target customer. </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36</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Rafa</a:t>
            </a:r>
            <a:r>
              <a:rPr lang="en-US" dirty="0" smtClean="0"/>
              <a:t>] Let’s talk about AC/DC.</a:t>
            </a:r>
            <a:r>
              <a:rPr lang="en-US" baseline="0" dirty="0" smtClean="0"/>
              <a:t> It’s more than just a great band. It’s how you decide what content to create.</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37</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Rafa</a:t>
            </a:r>
            <a:r>
              <a:rPr lang="en-US" dirty="0" smtClean="0"/>
              <a:t>] AC/DC</a:t>
            </a:r>
            <a:r>
              <a:rPr lang="en-US" baseline="0" dirty="0" smtClean="0"/>
              <a:t> is about targeting customers at every step of the buying process. Awareness. These are customers that recognize they have a problem and are looking for solutions. Maybe they don’t know the specifics of their problem and they’re just online doing general research. You may need content for those customers.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Then there are customers that know they need a solutions provider but they’re looking for credibility factors or information that will help them make a decision. They want to see content that will give them confidence they’re selecting the right partner.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Finally, there’s convert. This is content that gives customers a clear indicator of the ROI they can expect. This could be calculators. It could be pricing guides. Whatever content that helps the customer feel comfortable they’re getting an return on their investment. </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38</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Rafa</a:t>
            </a:r>
            <a:r>
              <a:rPr lang="en-US" dirty="0" smtClean="0"/>
              <a:t>]</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39</a:t>
            </a:fld>
            <a:endParaRPr lang="en-US" dirty="0"/>
          </a:p>
        </p:txBody>
      </p:sp>
    </p:spTree>
    <p:extLst>
      <p:ext uri="{BB962C8B-B14F-4D97-AF65-F5344CB8AC3E}">
        <p14:creationId xmlns:p14="http://schemas.microsoft.com/office/powerpoint/2010/main" val="2107783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Rafa</a:t>
            </a:r>
            <a:r>
              <a:rPr lang="en-US" dirty="0" smtClean="0"/>
              <a:t>] Customers </a:t>
            </a:r>
            <a:r>
              <a:rPr lang="en-US" baseline="0" dirty="0" smtClean="0"/>
              <a:t>have questions about company certifications.</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4</a:t>
            </a:fld>
            <a:endParaRPr lang="en-US" dirty="0"/>
          </a:p>
        </p:txBody>
      </p:sp>
    </p:spTree>
    <p:extLst>
      <p:ext uri="{BB962C8B-B14F-4D97-AF65-F5344CB8AC3E}">
        <p14:creationId xmlns:p14="http://schemas.microsoft.com/office/powerpoint/2010/main" val="40560678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Rafa</a:t>
            </a:r>
            <a:r>
              <a:rPr lang="en-US" dirty="0" smtClean="0"/>
              <a:t>]</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40</a:t>
            </a:fld>
            <a:endParaRPr lang="en-US" dirty="0"/>
          </a:p>
        </p:txBody>
      </p:sp>
    </p:spTree>
    <p:extLst>
      <p:ext uri="{BB962C8B-B14F-4D97-AF65-F5344CB8AC3E}">
        <p14:creationId xmlns:p14="http://schemas.microsoft.com/office/powerpoint/2010/main" val="20858186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Rafa</a:t>
            </a:r>
            <a:r>
              <a:rPr lang="en-US" dirty="0" smtClean="0"/>
              <a:t>]</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41</a:t>
            </a:fld>
            <a:endParaRPr lang="en-US" dirty="0"/>
          </a:p>
        </p:txBody>
      </p:sp>
    </p:spTree>
    <p:extLst>
      <p:ext uri="{BB962C8B-B14F-4D97-AF65-F5344CB8AC3E}">
        <p14:creationId xmlns:p14="http://schemas.microsoft.com/office/powerpoint/2010/main" val="14260721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Rafa</a:t>
            </a:r>
            <a:r>
              <a:rPr lang="en-US" dirty="0" smtClean="0"/>
              <a:t>]</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42</a:t>
            </a:fld>
            <a:endParaRPr lang="en-US" dirty="0"/>
          </a:p>
        </p:txBody>
      </p:sp>
    </p:spTree>
    <p:extLst>
      <p:ext uri="{BB962C8B-B14F-4D97-AF65-F5344CB8AC3E}">
        <p14:creationId xmlns:p14="http://schemas.microsoft.com/office/powerpoint/2010/main" val="3878940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[Rafael]</a:t>
            </a:r>
            <a:r>
              <a:rPr lang="en-US" baseline="0" dirty="0" smtClean="0"/>
              <a:t> This is a company that provides engineering solutions and repairs for all parts of an industrial boiler system, from the conveyors that put fuel into the system to the ash handling systems that process burnt fuel. The problem was, most people only know </a:t>
            </a:r>
            <a:r>
              <a:rPr lang="en-US" baseline="0" dirty="0" err="1" smtClean="0"/>
              <a:t>processbarron</a:t>
            </a:r>
            <a:r>
              <a:rPr lang="en-US" baseline="0" dirty="0" smtClean="0"/>
              <a:t> for fans. They make great fans – have been making them for years. Plant managers call them for a fan repair, ProcessBarron goes out to the field, and while they’re find a dozen other ways they can help the plant improve efficiency. We thought it would be great if we could provide content that help not just plant managers that want information on fans, but plant managers that are searching for all types of efficiency improvements.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created a learning center on </a:t>
            </a:r>
            <a:r>
              <a:rPr lang="en-US" baseline="0" dirty="0" err="1" smtClean="0"/>
              <a:t>ProcessBarrons</a:t>
            </a:r>
            <a:r>
              <a:rPr lang="en-US" baseline="0" dirty="0" smtClean="0"/>
              <a:t> website. Case studies, white papers, articles – valuable content that saves plant managers money. This content is free if you give your email address. Customer gets great content, we get an email address. Maybe that customer didn’t buy that day, but now we can continue to send newsletters and new articles to this customer – keeping us top of mind when the customer is finally ready to buy. The result was taking </a:t>
            </a:r>
            <a:r>
              <a:rPr lang="en-US" baseline="0" dirty="0" err="1" smtClean="0"/>
              <a:t>processbarron</a:t>
            </a:r>
            <a:r>
              <a:rPr lang="en-US" baseline="0" dirty="0" smtClean="0"/>
              <a:t> from a 70 million dollar business to a 110 million dollar business.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Ok, so we know what to make. Now what do we do with it?</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43</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[Joey] So, now you’ve created this </a:t>
            </a:r>
            <a:r>
              <a:rPr lang="en-US" dirty="0" err="1" smtClean="0"/>
              <a:t>fantasitc</a:t>
            </a:r>
            <a:r>
              <a:rPr lang="en-US" dirty="0" smtClean="0"/>
              <a:t> piece of content. It’s thought-provoking</a:t>
            </a:r>
            <a:r>
              <a:rPr lang="en-US" baseline="0" dirty="0" smtClean="0"/>
              <a:t>, helpful and solidifies your company as a thought leader in the field. Now, how in the world do you get it to the people that you’ve already targeted that need to read it?</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44</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[Joey]</a:t>
            </a:r>
          </a:p>
        </p:txBody>
      </p:sp>
      <p:sp>
        <p:nvSpPr>
          <p:cNvPr id="4" name="Slide Number Placeholder 3"/>
          <p:cNvSpPr>
            <a:spLocks noGrp="1"/>
          </p:cNvSpPr>
          <p:nvPr>
            <p:ph type="sldNum" sz="quarter" idx="10"/>
          </p:nvPr>
        </p:nvSpPr>
        <p:spPr/>
        <p:txBody>
          <a:bodyPr/>
          <a:lstStyle/>
          <a:p>
            <a:fld id="{76611292-EDBE-5C41-8482-0C67EF06D1DD}" type="slidenum">
              <a:rPr lang="en-US" smtClean="0"/>
              <a:pPr/>
              <a:t>45</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[Joey] “…” ‘’’so, what does that mean and how is it put into practice?</a:t>
            </a:r>
          </a:p>
        </p:txBody>
      </p:sp>
      <p:sp>
        <p:nvSpPr>
          <p:cNvPr id="4" name="Slide Number Placeholder 3"/>
          <p:cNvSpPr>
            <a:spLocks noGrp="1"/>
          </p:cNvSpPr>
          <p:nvPr>
            <p:ph type="sldNum" sz="quarter" idx="10"/>
          </p:nvPr>
        </p:nvSpPr>
        <p:spPr/>
        <p:txBody>
          <a:bodyPr/>
          <a:lstStyle/>
          <a:p>
            <a:fld id="{76611292-EDBE-5C41-8482-0C67EF06D1DD}" type="slidenum">
              <a:rPr lang="en-US" smtClean="0"/>
              <a:pPr/>
              <a:t>46</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[Joey] Search engine optimization</a:t>
            </a:r>
            <a:r>
              <a:rPr lang="en-US" baseline="0" dirty="0" smtClean="0"/>
              <a:t> is a lot like a puzzle. There are a lot of pieces available to you to use, but you need to make sure they are used in the right way and correct order to truly see the picture you’re trying to create.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a nutshell, Search Engine Optimization is all about helping your website show up here (click) instead of down here (click).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Just to put it a little more in perspective for you, 95% of online searchers never make it to page two of search results. The first three spots in a good search result get 61.5% of all traffic.</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47</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[Joey] Google</a:t>
            </a:r>
            <a:r>
              <a:rPr lang="en-US" baseline="0" dirty="0" smtClean="0"/>
              <a:t> keeps the algorithms that control how pages rank pretty close to the chest, but SEOs have figures out a lot of what’s important.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Three of the main areas of importance to us are Page Titles, URL structure and Meta Data.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[Define and show each]</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48</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[Joey] Why is all that important? Well,</a:t>
            </a:r>
            <a:r>
              <a:rPr lang="en-US" baseline="0" dirty="0" smtClean="0"/>
              <a:t> I’m sure you’ve heard the term “Keyword” or “Keyword Phrase” before. Google makes their money by making sure that the pages that show up for people are actually what they want to see, so Google is looking for indicators that your site has the content people want.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only way Google knows what people want is by the actual terms the type into search engines. These are “Keywords” and “Keyword Phrases.” Google looks for ways to match those requests up to what is on your page. (Click)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it’s very important you have those phrases your potential customers want to find on your site so Google knows to show your page when they are searched. </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49</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Rafa</a:t>
            </a:r>
            <a:r>
              <a:rPr lang="en-US" dirty="0" smtClean="0"/>
              <a:t>] Maybe they</a:t>
            </a:r>
            <a:r>
              <a:rPr lang="en-US" baseline="0" dirty="0" smtClean="0"/>
              <a:t> have a specific problem and they </a:t>
            </a:r>
            <a:r>
              <a:rPr lang="en-US" dirty="0" smtClean="0"/>
              <a:t>want to see</a:t>
            </a:r>
            <a:r>
              <a:rPr lang="en-US" baseline="0" dirty="0" smtClean="0"/>
              <a:t> examples of how other companies have solved it. </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5</a:t>
            </a:fld>
            <a:endParaRPr lang="en-US" dirty="0"/>
          </a:p>
        </p:txBody>
      </p:sp>
    </p:spTree>
    <p:extLst>
      <p:ext uri="{BB962C8B-B14F-4D97-AF65-F5344CB8AC3E}">
        <p14:creationId xmlns:p14="http://schemas.microsoft.com/office/powerpoint/2010/main" val="4263440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[Joey]</a:t>
            </a:r>
          </a:p>
        </p:txBody>
      </p:sp>
      <p:sp>
        <p:nvSpPr>
          <p:cNvPr id="4" name="Slide Number Placeholder 3"/>
          <p:cNvSpPr>
            <a:spLocks noGrp="1"/>
          </p:cNvSpPr>
          <p:nvPr>
            <p:ph type="sldNum" sz="quarter" idx="10"/>
          </p:nvPr>
        </p:nvSpPr>
        <p:spPr/>
        <p:txBody>
          <a:bodyPr/>
          <a:lstStyle/>
          <a:p>
            <a:fld id="{76611292-EDBE-5C41-8482-0C67EF06D1DD}" type="slidenum">
              <a:rPr lang="en-US" smtClean="0"/>
              <a:pPr/>
              <a:t>50</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[Joey] There are five main avenues for Public Relations activities. Most of these will require a dedicated media team internally or through an agency, so I’ll make sure to highlight the ones that are helpful</a:t>
            </a:r>
            <a:r>
              <a:rPr lang="en-US" baseline="0" dirty="0" smtClean="0"/>
              <a:t> for our purposes today. </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51</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[Joey]</a:t>
            </a:r>
          </a:p>
        </p:txBody>
      </p:sp>
      <p:sp>
        <p:nvSpPr>
          <p:cNvPr id="4" name="Slide Number Placeholder 3"/>
          <p:cNvSpPr>
            <a:spLocks noGrp="1"/>
          </p:cNvSpPr>
          <p:nvPr>
            <p:ph type="sldNum" sz="quarter" idx="10"/>
          </p:nvPr>
        </p:nvSpPr>
        <p:spPr/>
        <p:txBody>
          <a:bodyPr/>
          <a:lstStyle/>
          <a:p>
            <a:fld id="{76611292-EDBE-5C41-8482-0C67EF06D1DD}" type="slidenum">
              <a:rPr lang="en-US" smtClean="0"/>
              <a:pPr/>
              <a:t>52</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[Joey]</a:t>
            </a:r>
          </a:p>
        </p:txBody>
      </p:sp>
      <p:sp>
        <p:nvSpPr>
          <p:cNvPr id="4" name="Slide Number Placeholder 3"/>
          <p:cNvSpPr>
            <a:spLocks noGrp="1"/>
          </p:cNvSpPr>
          <p:nvPr>
            <p:ph type="sldNum" sz="quarter" idx="10"/>
          </p:nvPr>
        </p:nvSpPr>
        <p:spPr/>
        <p:txBody>
          <a:bodyPr/>
          <a:lstStyle/>
          <a:p>
            <a:fld id="{76611292-EDBE-5C41-8482-0C67EF06D1DD}" type="slidenum">
              <a:rPr lang="en-US" smtClean="0"/>
              <a:pPr/>
              <a:t>53</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[Joey]</a:t>
            </a:r>
          </a:p>
        </p:txBody>
      </p:sp>
      <p:sp>
        <p:nvSpPr>
          <p:cNvPr id="4" name="Slide Number Placeholder 3"/>
          <p:cNvSpPr>
            <a:spLocks noGrp="1"/>
          </p:cNvSpPr>
          <p:nvPr>
            <p:ph type="sldNum" sz="quarter" idx="10"/>
          </p:nvPr>
        </p:nvSpPr>
        <p:spPr/>
        <p:txBody>
          <a:bodyPr/>
          <a:lstStyle/>
          <a:p>
            <a:fld id="{76611292-EDBE-5C41-8482-0C67EF06D1DD}" type="slidenum">
              <a:rPr lang="en-US" smtClean="0"/>
              <a:pPr/>
              <a:t>54</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[Joey] Now that we</a:t>
            </a:r>
            <a:r>
              <a:rPr lang="fr-FR" dirty="0" smtClean="0"/>
              <a:t>’</a:t>
            </a:r>
            <a:r>
              <a:rPr lang="en-US" dirty="0" err="1" smtClean="0"/>
              <a:t>ve</a:t>
            </a:r>
            <a:r>
              <a:rPr lang="en-US" dirty="0" smtClean="0"/>
              <a:t> created a great piece of content and we know where and how we’ll</a:t>
            </a:r>
            <a:r>
              <a:rPr lang="en-US" baseline="0" dirty="0" smtClean="0"/>
              <a:t> be distributing it, we’re not done. There is still the little matter of making sure you were successful. </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55</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[Joey]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56</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[Joey]</a:t>
            </a:r>
          </a:p>
          <a:p>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57</a:t>
            </a:fld>
            <a:endParaRPr lang="en-US" dirty="0"/>
          </a:p>
        </p:txBody>
      </p:sp>
    </p:spTree>
    <p:extLst>
      <p:ext uri="{BB962C8B-B14F-4D97-AF65-F5344CB8AC3E}">
        <p14:creationId xmlns:p14="http://schemas.microsoft.com/office/powerpoint/2010/main" val="29937382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[Joey]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58</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[Joey]</a:t>
            </a:r>
          </a:p>
          <a:p>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59</a:t>
            </a:fld>
            <a:endParaRPr lang="en-US" dirty="0"/>
          </a:p>
        </p:txBody>
      </p:sp>
    </p:spTree>
    <p:extLst>
      <p:ext uri="{BB962C8B-B14F-4D97-AF65-F5344CB8AC3E}">
        <p14:creationId xmlns:p14="http://schemas.microsoft.com/office/powerpoint/2010/main" val="2189309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Rafa</a:t>
            </a:r>
            <a:r>
              <a:rPr lang="en-US" dirty="0" smtClean="0"/>
              <a:t>] They want to see technical specifications. Product data sheets</a:t>
            </a:r>
            <a:r>
              <a:rPr lang="en-US" baseline="0" dirty="0" smtClean="0"/>
              <a:t> and p</a:t>
            </a:r>
            <a:r>
              <a:rPr lang="en-US" dirty="0" smtClean="0"/>
              <a:t>art dimensions. </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6</a:t>
            </a:fld>
            <a:endParaRPr lang="en-US" dirty="0"/>
          </a:p>
        </p:txBody>
      </p:sp>
    </p:spTree>
    <p:extLst>
      <p:ext uri="{BB962C8B-B14F-4D97-AF65-F5344CB8AC3E}">
        <p14:creationId xmlns:p14="http://schemas.microsoft.com/office/powerpoint/2010/main" val="31410294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[Joey]</a:t>
            </a:r>
          </a:p>
          <a:p>
            <a:endParaRPr lang="en-US" dirty="0" smtClean="0"/>
          </a:p>
          <a:p>
            <a:r>
              <a:rPr lang="en-US" dirty="0" smtClean="0"/>
              <a:t>Google Analytics is our preferred and recommended program for following and setting data for measurement purposes. This is a free tool Google</a:t>
            </a:r>
            <a:r>
              <a:rPr lang="en-US" baseline="0" dirty="0" smtClean="0"/>
              <a:t> provides for this very purpose, so there’s no reason not to get it up and running on your websites if you haven’t already. </a:t>
            </a:r>
          </a:p>
          <a:p>
            <a:endParaRPr lang="en-US" baseline="0" dirty="0" smtClean="0"/>
          </a:p>
          <a:p>
            <a:r>
              <a:rPr lang="en-US" baseline="0" dirty="0" smtClean="0"/>
              <a:t>It’ll show you:</a:t>
            </a:r>
          </a:p>
          <a:p>
            <a:endParaRPr lang="en-US" baseline="0" dirty="0" smtClean="0"/>
          </a:p>
          <a:p>
            <a:pPr marL="228600" indent="-228600">
              <a:buAutoNum type="arabicPeriod"/>
            </a:pPr>
            <a:r>
              <a:rPr lang="en-US" baseline="0" dirty="0" smtClean="0"/>
              <a:t>The traffic flow for your site (click)</a:t>
            </a:r>
          </a:p>
          <a:p>
            <a:pPr marL="228600" indent="-228600">
              <a:buAutoNum type="arabicPeriod"/>
            </a:pPr>
            <a:r>
              <a:rPr lang="en-US" baseline="0" dirty="0" smtClean="0"/>
              <a:t>Data broken out by source and method of contact and even tracks goals you set</a:t>
            </a:r>
            <a:r>
              <a:rPr lang="en-US" baseline="0" dirty="0"/>
              <a:t> </a:t>
            </a:r>
            <a:r>
              <a:rPr lang="en-US" baseline="0" dirty="0" smtClean="0"/>
              <a:t>(click)</a:t>
            </a:r>
          </a:p>
          <a:p>
            <a:pPr marL="228600" indent="-228600">
              <a:buAutoNum type="arabicPeriod"/>
            </a:pPr>
            <a:r>
              <a:rPr lang="en-US" baseline="0" dirty="0" smtClean="0"/>
              <a:t>You can set specific date ranges and compare current performance to past performance, </a:t>
            </a:r>
            <a:r>
              <a:rPr lang="en-US" baseline="0" dirty="0" err="1" smtClean="0"/>
              <a:t>etc</a:t>
            </a:r>
            <a:r>
              <a:rPr lang="en-US" baseline="0" dirty="0" smtClean="0"/>
              <a:t> (click)</a:t>
            </a:r>
          </a:p>
          <a:p>
            <a:pPr marL="228600" indent="-228600">
              <a:buAutoNum type="arabicPeriod"/>
            </a:pPr>
            <a:r>
              <a:rPr lang="en-US" baseline="0" dirty="0" smtClean="0"/>
              <a:t>And even breaks down the numbers further to show you how long people stayed on your site and how many pages they looked at (click)</a:t>
            </a:r>
          </a:p>
          <a:p>
            <a:pPr marL="228600" indent="-228600">
              <a:buAutoNum type="arabicPeriod"/>
            </a:pPr>
            <a:endParaRPr lang="en-US" baseline="0" dirty="0" smtClean="0"/>
          </a:p>
          <a:p>
            <a:pPr marL="0" indent="0">
              <a:buNone/>
            </a:pPr>
            <a:r>
              <a:rPr lang="en-US" baseline="0" dirty="0" smtClean="0"/>
              <a:t>I’m sure many of you are familiar with this dashboard, but truly understanding and using analytics for the purposes of your content marketing will be one of, if not the most, important step you’ll take in this whole process. </a:t>
            </a:r>
          </a:p>
        </p:txBody>
      </p:sp>
      <p:sp>
        <p:nvSpPr>
          <p:cNvPr id="4" name="Slide Number Placeholder 3"/>
          <p:cNvSpPr>
            <a:spLocks noGrp="1"/>
          </p:cNvSpPr>
          <p:nvPr>
            <p:ph type="sldNum" sz="quarter" idx="10"/>
          </p:nvPr>
        </p:nvSpPr>
        <p:spPr/>
        <p:txBody>
          <a:bodyPr/>
          <a:lstStyle/>
          <a:p>
            <a:fld id="{76611292-EDBE-5C41-8482-0C67EF06D1DD}" type="slidenum">
              <a:rPr lang="en-US" smtClean="0"/>
              <a:pPr/>
              <a:t>60</a:t>
            </a:fld>
            <a:endParaRPr lang="en-US" dirty="0"/>
          </a:p>
        </p:txBody>
      </p:sp>
    </p:spTree>
    <p:extLst>
      <p:ext uri="{BB962C8B-B14F-4D97-AF65-F5344CB8AC3E}">
        <p14:creationId xmlns:p14="http://schemas.microsoft.com/office/powerpoint/2010/main" val="21893091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[Joey] Now, life happens.</a:t>
            </a:r>
            <a:r>
              <a:rPr lang="en-US" baseline="0" dirty="0" smtClean="0"/>
              <a:t> So one of the most important aspects of using analytics and data is to understand how and when to adapt and update your plans. </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61</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[Joey]</a:t>
            </a:r>
          </a:p>
          <a:p>
            <a:endParaRPr lang="en-US" dirty="0" smtClean="0"/>
          </a:p>
          <a:p>
            <a:r>
              <a:rPr lang="en-US" dirty="0" smtClean="0"/>
              <a:t>What types of updates are we talking about?</a:t>
            </a:r>
          </a:p>
          <a:p>
            <a:endParaRPr lang="en-US" dirty="0" smtClean="0"/>
          </a:p>
          <a:p>
            <a:r>
              <a:rPr lang="en-US" dirty="0" smtClean="0"/>
              <a:t>No, you</a:t>
            </a:r>
            <a:r>
              <a:rPr lang="en-US" baseline="0" dirty="0" smtClean="0"/>
              <a:t> shouldn’t abandon your overall strategy or targets after only a few weeks of data, but there are changes you can make within your plan that can have really positive results. </a:t>
            </a:r>
          </a:p>
          <a:p>
            <a:endParaRPr lang="en-US" baseline="0" dirty="0" smtClean="0"/>
          </a:p>
          <a:p>
            <a:r>
              <a:rPr lang="en-US" baseline="0" dirty="0" smtClean="0"/>
              <a:t>Just because you CAN measure every day and every hour, doesn’t mean that you NEED to or that it will be helpful. </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62</a:t>
            </a:fld>
            <a:endParaRPr lang="en-US" dirty="0"/>
          </a:p>
        </p:txBody>
      </p:sp>
    </p:spTree>
    <p:extLst>
      <p:ext uri="{BB962C8B-B14F-4D97-AF65-F5344CB8AC3E}">
        <p14:creationId xmlns:p14="http://schemas.microsoft.com/office/powerpoint/2010/main" val="14504915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[Joey &amp; </a:t>
            </a:r>
            <a:r>
              <a:rPr lang="en-US" dirty="0" err="1" smtClean="0"/>
              <a:t>Rafa</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We’d like to take these</a:t>
            </a:r>
            <a:r>
              <a:rPr lang="en-US" baseline="0" dirty="0" smtClean="0"/>
              <a:t> last moments of this session and use the time we have left to answer your questions and open up the </a:t>
            </a:r>
            <a:r>
              <a:rPr lang="en-US" baseline="0" smtClean="0"/>
              <a:t>floor for a Q&amp;A. </a:t>
            </a: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63</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76611292-EDBE-5C41-8482-0C67EF06D1DD}" type="slidenum">
              <a:rPr lang="en-US" smtClean="0"/>
              <a:pPr/>
              <a:t>64</a:t>
            </a:fld>
            <a:endParaRPr lang="en-US" dirty="0"/>
          </a:p>
        </p:txBody>
      </p:sp>
    </p:spTree>
    <p:extLst>
      <p:ext uri="{BB962C8B-B14F-4D97-AF65-F5344CB8AC3E}">
        <p14:creationId xmlns:p14="http://schemas.microsoft.com/office/powerpoint/2010/main" val="1208152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Rafa</a:t>
            </a:r>
            <a:r>
              <a:rPr lang="en-US" dirty="0" smtClean="0"/>
              <a:t>] They want to</a:t>
            </a:r>
            <a:r>
              <a:rPr lang="en-US" baseline="0" dirty="0" smtClean="0"/>
              <a:t> know your capabilities or find a supplier that has a certain piece of equipment.</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7</a:t>
            </a:fld>
            <a:endParaRPr lang="en-US" dirty="0"/>
          </a:p>
        </p:txBody>
      </p:sp>
    </p:spTree>
    <p:extLst>
      <p:ext uri="{BB962C8B-B14F-4D97-AF65-F5344CB8AC3E}">
        <p14:creationId xmlns:p14="http://schemas.microsoft.com/office/powerpoint/2010/main" val="109292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Rafa</a:t>
            </a:r>
            <a:r>
              <a:rPr lang="en-US" dirty="0" smtClean="0"/>
              <a:t>] They want to see how-to</a:t>
            </a:r>
            <a:r>
              <a:rPr lang="en-US" baseline="0" dirty="0" smtClean="0"/>
              <a:t> guides that show them how to solve their problems.</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8</a:t>
            </a:fld>
            <a:endParaRPr lang="en-US" dirty="0"/>
          </a:p>
        </p:txBody>
      </p:sp>
    </p:spTree>
    <p:extLst>
      <p:ext uri="{BB962C8B-B14F-4D97-AF65-F5344CB8AC3E}">
        <p14:creationId xmlns:p14="http://schemas.microsoft.com/office/powerpoint/2010/main" val="2996286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Rafa</a:t>
            </a:r>
            <a:r>
              <a:rPr lang="en-US" dirty="0" smtClean="0"/>
              <a:t>] They want to know</a:t>
            </a:r>
            <a:r>
              <a:rPr lang="en-US" baseline="0" dirty="0" smtClean="0"/>
              <a:t> solutions to supply chain issues like product availability or lowering cost per part.</a:t>
            </a:r>
            <a:endParaRPr lang="en-US" dirty="0"/>
          </a:p>
        </p:txBody>
      </p:sp>
      <p:sp>
        <p:nvSpPr>
          <p:cNvPr id="4" name="Slide Number Placeholder 3"/>
          <p:cNvSpPr>
            <a:spLocks noGrp="1"/>
          </p:cNvSpPr>
          <p:nvPr>
            <p:ph type="sldNum" sz="quarter" idx="10"/>
          </p:nvPr>
        </p:nvSpPr>
        <p:spPr/>
        <p:txBody>
          <a:bodyPr/>
          <a:lstStyle/>
          <a:p>
            <a:fld id="{76611292-EDBE-5C41-8482-0C67EF06D1DD}" type="slidenum">
              <a:rPr lang="en-US" smtClean="0"/>
              <a:pPr/>
              <a:t>9</a:t>
            </a:fld>
            <a:endParaRPr lang="en-US" dirty="0"/>
          </a:p>
        </p:txBody>
      </p:sp>
    </p:spTree>
    <p:extLst>
      <p:ext uri="{BB962C8B-B14F-4D97-AF65-F5344CB8AC3E}">
        <p14:creationId xmlns:p14="http://schemas.microsoft.com/office/powerpoint/2010/main" val="1256363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3ABCDD-790F-854B-9280-8F422B786BE4}" type="datetimeFigureOut">
              <a:rPr lang="en-US" smtClean="0"/>
              <a:pPr/>
              <a:t>10/8/14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0937626-5537-DB47-9C8E-46D27A24B3F7}" type="slidenum">
              <a:rPr lang="en-US" smtClean="0"/>
              <a:pPr/>
              <a:t>‹#›</a:t>
            </a:fld>
            <a:endParaRPr lang="en-US" dirty="0"/>
          </a:p>
        </p:txBody>
      </p:sp>
    </p:spTree>
    <p:extLst>
      <p:ext uri="{BB962C8B-B14F-4D97-AF65-F5344CB8AC3E}">
        <p14:creationId xmlns:p14="http://schemas.microsoft.com/office/powerpoint/2010/main" val="4273642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3ABCDD-790F-854B-9280-8F422B786BE4}" type="datetimeFigureOut">
              <a:rPr lang="en-US" smtClean="0"/>
              <a:pPr/>
              <a:t>10/8/14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0937626-5537-DB47-9C8E-46D27A24B3F7}" type="slidenum">
              <a:rPr lang="en-US" smtClean="0"/>
              <a:pPr/>
              <a:t>‹#›</a:t>
            </a:fld>
            <a:endParaRPr lang="en-US" dirty="0"/>
          </a:p>
        </p:txBody>
      </p:sp>
    </p:spTree>
    <p:extLst>
      <p:ext uri="{BB962C8B-B14F-4D97-AF65-F5344CB8AC3E}">
        <p14:creationId xmlns:p14="http://schemas.microsoft.com/office/powerpoint/2010/main" val="2518874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3ABCDD-790F-854B-9280-8F422B786BE4}" type="datetimeFigureOut">
              <a:rPr lang="en-US" smtClean="0"/>
              <a:pPr/>
              <a:t>10/8/14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0937626-5537-DB47-9C8E-46D27A24B3F7}" type="slidenum">
              <a:rPr lang="en-US" smtClean="0"/>
              <a:pPr/>
              <a:t>‹#›</a:t>
            </a:fld>
            <a:endParaRPr lang="en-US" dirty="0"/>
          </a:p>
        </p:txBody>
      </p:sp>
    </p:spTree>
    <p:extLst>
      <p:ext uri="{BB962C8B-B14F-4D97-AF65-F5344CB8AC3E}">
        <p14:creationId xmlns:p14="http://schemas.microsoft.com/office/powerpoint/2010/main" val="3321356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3ABCDD-790F-854B-9280-8F422B786BE4}" type="datetimeFigureOut">
              <a:rPr lang="en-US" smtClean="0"/>
              <a:pPr/>
              <a:t>10/8/14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0937626-5537-DB47-9C8E-46D27A24B3F7}" type="slidenum">
              <a:rPr lang="en-US" smtClean="0"/>
              <a:pPr/>
              <a:t>‹#›</a:t>
            </a:fld>
            <a:endParaRPr lang="en-US" dirty="0"/>
          </a:p>
        </p:txBody>
      </p:sp>
    </p:spTree>
    <p:extLst>
      <p:ext uri="{BB962C8B-B14F-4D97-AF65-F5344CB8AC3E}">
        <p14:creationId xmlns:p14="http://schemas.microsoft.com/office/powerpoint/2010/main" val="2087117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i="0" cap="small">
                <a:latin typeface="Livory"/>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normAutofit/>
          </a:bodyPr>
          <a:lstStyle>
            <a:lvl1pPr marL="0" indent="0">
              <a:buNone/>
              <a:defRPr sz="1800">
                <a:solidFill>
                  <a:srgbClr val="9F092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163ABCDD-790F-854B-9280-8F422B786BE4}" type="datetimeFigureOut">
              <a:rPr lang="en-US" smtClean="0"/>
              <a:pPr/>
              <a:t>10/8/14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0937626-5537-DB47-9C8E-46D27A24B3F7}" type="slidenum">
              <a:rPr lang="en-US" smtClean="0"/>
              <a:pPr/>
              <a:t>‹#›</a:t>
            </a:fld>
            <a:endParaRPr lang="en-US" dirty="0"/>
          </a:p>
        </p:txBody>
      </p:sp>
    </p:spTree>
    <p:extLst>
      <p:ext uri="{BB962C8B-B14F-4D97-AF65-F5344CB8AC3E}">
        <p14:creationId xmlns:p14="http://schemas.microsoft.com/office/powerpoint/2010/main" val="1885912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1800" cap="none">
                <a:latin typeface="News Gothic Cond"/>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3ABCDD-790F-854B-9280-8F422B786BE4}" type="datetimeFigureOut">
              <a:rPr lang="en-US" smtClean="0"/>
              <a:pPr/>
              <a:t>10/8/14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0937626-5537-DB47-9C8E-46D27A24B3F7}" type="slidenum">
              <a:rPr lang="en-US" smtClean="0"/>
              <a:pPr/>
              <a:t>‹#›</a:t>
            </a:fld>
            <a:endParaRPr lang="en-US" dirty="0"/>
          </a:p>
        </p:txBody>
      </p:sp>
    </p:spTree>
    <p:extLst>
      <p:ext uri="{BB962C8B-B14F-4D97-AF65-F5344CB8AC3E}">
        <p14:creationId xmlns:p14="http://schemas.microsoft.com/office/powerpoint/2010/main" val="3952834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3ABCDD-790F-854B-9280-8F422B786BE4}" type="datetimeFigureOut">
              <a:rPr lang="en-US" smtClean="0"/>
              <a:pPr/>
              <a:t>10/8/14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0937626-5537-DB47-9C8E-46D27A24B3F7}" type="slidenum">
              <a:rPr lang="en-US" smtClean="0"/>
              <a:pPr/>
              <a:t>‹#›</a:t>
            </a:fld>
            <a:endParaRPr lang="en-US" dirty="0"/>
          </a:p>
        </p:txBody>
      </p:sp>
    </p:spTree>
    <p:extLst>
      <p:ext uri="{BB962C8B-B14F-4D97-AF65-F5344CB8AC3E}">
        <p14:creationId xmlns:p14="http://schemas.microsoft.com/office/powerpoint/2010/main" val="1362294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3ABCDD-790F-854B-9280-8F422B786BE4}" type="datetimeFigureOut">
              <a:rPr lang="en-US" smtClean="0"/>
              <a:pPr/>
              <a:t>10/8/14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0937626-5537-DB47-9C8E-46D27A24B3F7}" type="slidenum">
              <a:rPr lang="en-US" smtClean="0"/>
              <a:pPr/>
              <a:t>‹#›</a:t>
            </a:fld>
            <a:endParaRPr lang="en-US" dirty="0"/>
          </a:p>
        </p:txBody>
      </p:sp>
    </p:spTree>
    <p:extLst>
      <p:ext uri="{BB962C8B-B14F-4D97-AF65-F5344CB8AC3E}">
        <p14:creationId xmlns:p14="http://schemas.microsoft.com/office/powerpoint/2010/main" val="4131288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3ABCDD-790F-854B-9280-8F422B786BE4}" type="datetimeFigureOut">
              <a:rPr lang="en-US" smtClean="0"/>
              <a:pPr/>
              <a:t>10/8/14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0937626-5537-DB47-9C8E-46D27A24B3F7}" type="slidenum">
              <a:rPr lang="en-US" smtClean="0"/>
              <a:pPr/>
              <a:t>‹#›</a:t>
            </a:fld>
            <a:endParaRPr lang="en-US" dirty="0"/>
          </a:p>
        </p:txBody>
      </p:sp>
    </p:spTree>
    <p:extLst>
      <p:ext uri="{BB962C8B-B14F-4D97-AF65-F5344CB8AC3E}">
        <p14:creationId xmlns:p14="http://schemas.microsoft.com/office/powerpoint/2010/main" val="1442259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3ABCDD-790F-854B-9280-8F422B786BE4}" type="datetimeFigureOut">
              <a:rPr lang="en-US" smtClean="0"/>
              <a:pPr/>
              <a:t>10/8/14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0937626-5537-DB47-9C8E-46D27A24B3F7}" type="slidenum">
              <a:rPr lang="en-US" smtClean="0"/>
              <a:pPr/>
              <a:t>‹#›</a:t>
            </a:fld>
            <a:endParaRPr lang="en-US" dirty="0"/>
          </a:p>
        </p:txBody>
      </p:sp>
    </p:spTree>
    <p:extLst>
      <p:ext uri="{BB962C8B-B14F-4D97-AF65-F5344CB8AC3E}">
        <p14:creationId xmlns:p14="http://schemas.microsoft.com/office/powerpoint/2010/main" val="59810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3ABCDD-790F-854B-9280-8F422B786BE4}" type="datetimeFigureOut">
              <a:rPr lang="en-US" smtClean="0"/>
              <a:pPr/>
              <a:t>10/8/14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0937626-5537-DB47-9C8E-46D27A24B3F7}" type="slidenum">
              <a:rPr lang="en-US" smtClean="0"/>
              <a:pPr/>
              <a:t>‹#›</a:t>
            </a:fld>
            <a:endParaRPr lang="en-US" dirty="0"/>
          </a:p>
        </p:txBody>
      </p:sp>
    </p:spTree>
    <p:extLst>
      <p:ext uri="{BB962C8B-B14F-4D97-AF65-F5344CB8AC3E}">
        <p14:creationId xmlns:p14="http://schemas.microsoft.com/office/powerpoint/2010/main" val="9736255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17569"/>
            <a:ext cx="8229600" cy="71540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04333" y="1478228"/>
            <a:ext cx="7886200" cy="436311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3ABCDD-790F-854B-9280-8F422B786BE4}" type="datetimeFigureOut">
              <a:rPr lang="en-US" smtClean="0"/>
              <a:pPr/>
              <a:t>10/8/14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937626-5537-DB47-9C8E-46D27A24B3F7}" type="slidenum">
              <a:rPr lang="en-US" smtClean="0"/>
              <a:pPr/>
              <a:t>‹#›</a:t>
            </a:fld>
            <a:endParaRPr lang="en-US" dirty="0"/>
          </a:p>
        </p:txBody>
      </p:sp>
      <p:pic>
        <p:nvPicPr>
          <p:cNvPr id="8" name="Picture 1" descr="ISM_logotype_small_rev.eps"/>
          <p:cNvPicPr>
            <a:picLocks noChangeAspect="1"/>
          </p:cNvPicPr>
          <p:nvPr userDrawn="1"/>
        </p:nvPicPr>
        <p:blipFill>
          <a:blip r:embed="rId14">
            <a:extLst>
              <a:ext uri="{28A0092B-C50C-407E-A947-70E740481C1C}">
                <a14:useLocalDpi xmlns:a14="http://schemas.microsoft.com/office/drawing/2010/main"/>
              </a:ext>
            </a:extLst>
          </a:blip>
          <a:srcRect/>
          <a:stretch>
            <a:fillRect/>
          </a:stretch>
        </p:blipFill>
        <p:spPr bwMode="auto">
          <a:xfrm>
            <a:off x="7738033" y="381000"/>
            <a:ext cx="952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32212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600" kern="1200" cap="all">
          <a:solidFill>
            <a:srgbClr val="779885"/>
          </a:solidFill>
          <a:latin typeface="News Gothic Cond"/>
          <a:ea typeface="+mj-ea"/>
          <a:cs typeface="+mj-cs"/>
        </a:defRPr>
      </a:lvl1pPr>
    </p:titleStyle>
    <p:body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emf"/><Relationship Id="rId5"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jp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jpeg"/><Relationship Id="rId5" Type="http://schemas.openxmlformats.org/officeDocument/2006/relationships/image" Target="../media/image37.jpeg"/><Relationship Id="rId6"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T_covermaster_STAMPTEC.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2" name="Picture 11" descr="ISM_logotype_small.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721324" y="397712"/>
            <a:ext cx="952500" cy="520700"/>
          </a:xfrm>
          <a:prstGeom prst="rect">
            <a:avLst/>
          </a:prstGeom>
        </p:spPr>
      </p:pic>
      <p:sp>
        <p:nvSpPr>
          <p:cNvPr id="2" name="Title 1"/>
          <p:cNvSpPr>
            <a:spLocks noGrp="1"/>
          </p:cNvSpPr>
          <p:nvPr>
            <p:ph type="ctrTitle"/>
          </p:nvPr>
        </p:nvSpPr>
        <p:spPr>
          <a:xfrm>
            <a:off x="685799" y="4594311"/>
            <a:ext cx="7820935" cy="529892"/>
          </a:xfrm>
        </p:spPr>
        <p:txBody>
          <a:bodyPr>
            <a:normAutofit/>
          </a:bodyPr>
          <a:lstStyle/>
          <a:p>
            <a:r>
              <a:rPr lang="en-US" sz="2000" cap="small" dirty="0" smtClean="0">
                <a:solidFill>
                  <a:schemeClr val="tx1">
                    <a:lumMod val="65000"/>
                    <a:lumOff val="35000"/>
                  </a:schemeClr>
                </a:solidFill>
                <a:latin typeface="Livory Regular"/>
                <a:cs typeface="Livory Regular"/>
              </a:rPr>
              <a:t>THE METALFORMERS GUIDE TO CONTENT STRATEGY</a:t>
            </a:r>
            <a:endParaRPr lang="en-US" sz="2000" cap="none" dirty="0">
              <a:solidFill>
                <a:schemeClr val="tx1">
                  <a:lumMod val="65000"/>
                  <a:lumOff val="35000"/>
                </a:schemeClr>
              </a:solidFill>
              <a:latin typeface="Livory Regular Italic"/>
              <a:cs typeface="Livory Regular Italic"/>
            </a:endParaRPr>
          </a:p>
        </p:txBody>
      </p:sp>
      <p:sp>
        <p:nvSpPr>
          <p:cNvPr id="7" name="Title 1"/>
          <p:cNvSpPr txBox="1">
            <a:spLocks/>
          </p:cNvSpPr>
          <p:nvPr/>
        </p:nvSpPr>
        <p:spPr>
          <a:xfrm>
            <a:off x="685799" y="5075562"/>
            <a:ext cx="9217697" cy="291740"/>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2400" kern="1200" cap="all">
                <a:solidFill>
                  <a:srgbClr val="C10000"/>
                </a:solidFill>
                <a:latin typeface="News Gothic Cond Bold"/>
                <a:ea typeface="+mj-ea"/>
                <a:cs typeface="+mj-cs"/>
              </a:defRPr>
            </a:lvl1pPr>
          </a:lstStyle>
          <a:p>
            <a:endParaRPr lang="en-US" sz="1600" cap="none" dirty="0">
              <a:solidFill>
                <a:schemeClr val="tx1">
                  <a:lumMod val="65000"/>
                  <a:lumOff val="35000"/>
                </a:schemeClr>
              </a:solidFill>
              <a:latin typeface="News Gothic Cond"/>
              <a:cs typeface="Livory Regular Italic"/>
            </a:endParaRPr>
          </a:p>
        </p:txBody>
      </p:sp>
      <p:pic>
        <p:nvPicPr>
          <p:cNvPr id="8" name="Picture 7" descr="symbol_name_mono.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25191" y="6304507"/>
            <a:ext cx="1498600" cy="152400"/>
          </a:xfrm>
          <a:prstGeom prst="rect">
            <a:avLst/>
          </a:prstGeom>
        </p:spPr>
      </p:pic>
    </p:spTree>
    <p:extLst>
      <p:ext uri="{BB962C8B-B14F-4D97-AF65-F5344CB8AC3E}">
        <p14:creationId xmlns:p14="http://schemas.microsoft.com/office/powerpoint/2010/main" val="372288804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gn="ctr">
              <a:lnSpc>
                <a:spcPts val="3700"/>
              </a:lnSpc>
            </a:pPr>
            <a:r>
              <a:rPr lang="en-US" sz="4000" i="0" dirty="0" smtClean="0">
                <a:latin typeface="Franklin Gothic Book"/>
                <a:cs typeface="Franklin Gothic Book"/>
              </a:rPr>
              <a:t>Reducing Defective Parts</a:t>
            </a:r>
            <a:endParaRPr lang="en-US" sz="4000" dirty="0" smtClean="0">
              <a:latin typeface="Franklin Gothic Book"/>
              <a:cs typeface="Franklin Gothic Book"/>
            </a:endParaRP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Tree>
    <p:extLst>
      <p:ext uri="{BB962C8B-B14F-4D97-AF65-F5344CB8AC3E}">
        <p14:creationId xmlns:p14="http://schemas.microsoft.com/office/powerpoint/2010/main" val="12173495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gn="ctr">
              <a:lnSpc>
                <a:spcPts val="3700"/>
              </a:lnSpc>
            </a:pPr>
            <a:r>
              <a:rPr lang="en-US" sz="4000" dirty="0" smtClean="0">
                <a:latin typeface="Franklin Gothic Book"/>
                <a:cs typeface="Franklin Gothic Book"/>
              </a:rPr>
              <a:t>Customers want answers.</a:t>
            </a: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Tree>
    <p:extLst>
      <p:ext uri="{BB962C8B-B14F-4D97-AF65-F5344CB8AC3E}">
        <p14:creationId xmlns:p14="http://schemas.microsoft.com/office/powerpoint/2010/main" val="199220510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gn="ctr">
              <a:lnSpc>
                <a:spcPts val="3700"/>
              </a:lnSpc>
            </a:pPr>
            <a:r>
              <a:rPr lang="en-US" sz="4000" dirty="0" smtClean="0">
                <a:latin typeface="Franklin Gothic Book"/>
                <a:cs typeface="Franklin Gothic Book"/>
              </a:rPr>
              <a:t>They want content.</a:t>
            </a: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Tree>
    <p:extLst>
      <p:ext uri="{BB962C8B-B14F-4D97-AF65-F5344CB8AC3E}">
        <p14:creationId xmlns:p14="http://schemas.microsoft.com/office/powerpoint/2010/main" val="53546763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Franklin Gothic Book"/>
                <a:cs typeface="Franklin Gothic Book"/>
              </a:rPr>
              <a:t>Why Content?</a:t>
            </a:r>
            <a:endParaRPr lang="en-US" dirty="0">
              <a:latin typeface="Franklin Gothic Book"/>
              <a:cs typeface="Franklin Gothic Book"/>
            </a:endParaRPr>
          </a:p>
        </p:txBody>
      </p:sp>
      <p:sp>
        <p:nvSpPr>
          <p:cNvPr id="3" name="Content Placeholder 2"/>
          <p:cNvSpPr>
            <a:spLocks noGrp="1"/>
          </p:cNvSpPr>
          <p:nvPr>
            <p:ph idx="1"/>
          </p:nvPr>
        </p:nvSpPr>
        <p:spPr/>
        <p:txBody>
          <a:bodyPr>
            <a:normAutofit/>
          </a:bodyPr>
          <a:lstStyle/>
          <a:p>
            <a:pPr marL="342900" indent="-342900" fontAlgn="base">
              <a:spcBef>
                <a:spcPts val="0"/>
              </a:spcBef>
              <a:spcAft>
                <a:spcPts val="2400"/>
              </a:spcAft>
              <a:buFont typeface="Arial" pitchFamily="34" charset="0"/>
              <a:buChar char="•"/>
            </a:pPr>
            <a:r>
              <a:rPr lang="en-US" sz="3200" b="1" dirty="0" smtClean="0">
                <a:latin typeface="Franklin Gothic Book"/>
                <a:cs typeface="Franklin Gothic Book"/>
              </a:rPr>
              <a:t>90% </a:t>
            </a:r>
            <a:r>
              <a:rPr lang="en-US" dirty="0">
                <a:latin typeface="Franklin Gothic Book"/>
                <a:cs typeface="Franklin Gothic Book"/>
              </a:rPr>
              <a:t>of consumers </a:t>
            </a:r>
            <a:r>
              <a:rPr lang="en-US" dirty="0" smtClean="0">
                <a:latin typeface="Franklin Gothic Book"/>
                <a:cs typeface="Franklin Gothic Book"/>
              </a:rPr>
              <a:t>find custom </a:t>
            </a:r>
            <a:r>
              <a:rPr lang="en-US" dirty="0">
                <a:latin typeface="Franklin Gothic Book"/>
                <a:cs typeface="Franklin Gothic Book"/>
              </a:rPr>
              <a:t>content </a:t>
            </a:r>
            <a:r>
              <a:rPr lang="en-US" dirty="0" smtClean="0">
                <a:latin typeface="Franklin Gothic Book"/>
                <a:cs typeface="Franklin Gothic Book"/>
              </a:rPr>
              <a:t>useful</a:t>
            </a:r>
            <a:endParaRPr lang="en-US" dirty="0">
              <a:latin typeface="Franklin Gothic Book"/>
              <a:cs typeface="Franklin Gothic Book"/>
            </a:endParaRPr>
          </a:p>
          <a:p>
            <a:pPr marL="342900" indent="-342900" fontAlgn="base">
              <a:spcBef>
                <a:spcPts val="0"/>
              </a:spcBef>
              <a:spcAft>
                <a:spcPts val="2400"/>
              </a:spcAft>
              <a:buFont typeface="Arial" pitchFamily="34" charset="0"/>
              <a:buChar char="•"/>
            </a:pPr>
            <a:r>
              <a:rPr lang="en-US" sz="3200" b="1" dirty="0">
                <a:latin typeface="Franklin Gothic Book"/>
                <a:cs typeface="Franklin Gothic Book"/>
              </a:rPr>
              <a:t>78% </a:t>
            </a:r>
            <a:r>
              <a:rPr lang="en-US" dirty="0" smtClean="0">
                <a:latin typeface="Franklin Gothic Book"/>
                <a:cs typeface="Franklin Gothic Book"/>
              </a:rPr>
              <a:t>believe organizations that provide custom </a:t>
            </a:r>
            <a:r>
              <a:rPr lang="en-US" dirty="0">
                <a:latin typeface="Franklin Gothic Book"/>
                <a:cs typeface="Franklin Gothic Book"/>
              </a:rPr>
              <a:t>content are interested in building good relationships with </a:t>
            </a:r>
            <a:r>
              <a:rPr lang="en-US" dirty="0" smtClean="0">
                <a:latin typeface="Franklin Gothic Book"/>
                <a:cs typeface="Franklin Gothic Book"/>
              </a:rPr>
              <a:t>them</a:t>
            </a:r>
            <a:endParaRPr lang="en-US" dirty="0">
              <a:latin typeface="Franklin Gothic Book"/>
              <a:cs typeface="Franklin Gothic Book"/>
            </a:endParaRPr>
          </a:p>
          <a:p>
            <a:pPr marL="342900" indent="-342900" fontAlgn="base">
              <a:spcBef>
                <a:spcPts val="0"/>
              </a:spcBef>
              <a:spcAft>
                <a:spcPts val="2400"/>
              </a:spcAft>
              <a:buFont typeface="Arial" pitchFamily="34" charset="0"/>
              <a:buChar char="•"/>
            </a:pPr>
            <a:r>
              <a:rPr lang="en-US" sz="3200" b="1" dirty="0">
                <a:latin typeface="Franklin Gothic Book"/>
                <a:cs typeface="Franklin Gothic Book"/>
              </a:rPr>
              <a:t>61% </a:t>
            </a:r>
            <a:r>
              <a:rPr lang="en-US" dirty="0">
                <a:latin typeface="Franklin Gothic Book"/>
                <a:cs typeface="Franklin Gothic Book"/>
              </a:rPr>
              <a:t>of people feel better about a company that delivers custom content and are more likely to buy from that </a:t>
            </a:r>
            <a:r>
              <a:rPr lang="en-US" dirty="0" smtClean="0">
                <a:latin typeface="Franklin Gothic Book"/>
                <a:cs typeface="Franklin Gothic Book"/>
              </a:rPr>
              <a:t>company</a:t>
            </a:r>
            <a:endParaRPr lang="en-US" dirty="0">
              <a:latin typeface="Franklin Gothic Book"/>
              <a:cs typeface="Franklin Gothic Book"/>
            </a:endParaRPr>
          </a:p>
          <a:p>
            <a:pPr marL="342900" indent="-342900" fontAlgn="base">
              <a:spcBef>
                <a:spcPts val="0"/>
              </a:spcBef>
              <a:spcAft>
                <a:spcPts val="2400"/>
              </a:spcAft>
              <a:buFont typeface="Arial" pitchFamily="34" charset="0"/>
              <a:buChar char="•"/>
            </a:pPr>
            <a:r>
              <a:rPr lang="en-US" sz="3200" b="1" dirty="0">
                <a:latin typeface="Franklin Gothic Book"/>
                <a:cs typeface="Franklin Gothic Book"/>
              </a:rPr>
              <a:t>77% </a:t>
            </a:r>
            <a:r>
              <a:rPr lang="en-US" dirty="0">
                <a:latin typeface="Franklin Gothic Book"/>
                <a:cs typeface="Franklin Gothic Book"/>
              </a:rPr>
              <a:t>of people understand that an organization’s goal for custom content is to sell them something, but are OK with it as long as it provides </a:t>
            </a:r>
            <a:r>
              <a:rPr lang="en-US" dirty="0" smtClean="0">
                <a:latin typeface="Franklin Gothic Book"/>
                <a:cs typeface="Franklin Gothic Book"/>
              </a:rPr>
              <a:t>value</a:t>
            </a:r>
            <a:endParaRPr lang="en-US" dirty="0">
              <a:latin typeface="Franklin Gothic Book"/>
              <a:cs typeface="Franklin Gothic Book"/>
            </a:endParaRPr>
          </a:p>
        </p:txBody>
      </p:sp>
    </p:spTree>
    <p:extLst>
      <p:ext uri="{BB962C8B-B14F-4D97-AF65-F5344CB8AC3E}">
        <p14:creationId xmlns:p14="http://schemas.microsoft.com/office/powerpoint/2010/main" val="183267485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42900"/>
            <a:ext cx="9144000" cy="6169518"/>
          </a:xfrm>
          <a:prstGeom prst="rect">
            <a:avLst/>
          </a:prstGeom>
        </p:spPr>
      </p:pic>
    </p:spTree>
    <p:extLst>
      <p:ext uri="{BB962C8B-B14F-4D97-AF65-F5344CB8AC3E}">
        <p14:creationId xmlns:p14="http://schemas.microsoft.com/office/powerpoint/2010/main" val="309770704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gn="ctr">
              <a:lnSpc>
                <a:spcPts val="3700"/>
              </a:lnSpc>
            </a:pPr>
            <a:r>
              <a:rPr lang="en-US" sz="4000" dirty="0" smtClean="0">
                <a:latin typeface="Franklin Gothic Book"/>
                <a:cs typeface="Franklin Gothic Book"/>
              </a:rPr>
              <a:t>Not here to sell. Here to tell.</a:t>
            </a: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Tree>
    <p:extLst>
      <p:ext uri="{BB962C8B-B14F-4D97-AF65-F5344CB8AC3E}">
        <p14:creationId xmlns:p14="http://schemas.microsoft.com/office/powerpoint/2010/main" val="7475631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gn="ctr">
              <a:lnSpc>
                <a:spcPts val="3700"/>
              </a:lnSpc>
            </a:pPr>
            <a:r>
              <a:rPr lang="en-US" sz="4000" dirty="0" smtClean="0">
                <a:latin typeface="Franklin Gothic Book"/>
                <a:cs typeface="Franklin Gothic Book"/>
              </a:rPr>
              <a:t>Joey and Rafael</a:t>
            </a: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Tree>
    <p:extLst>
      <p:ext uri="{BB962C8B-B14F-4D97-AF65-F5344CB8AC3E}">
        <p14:creationId xmlns:p14="http://schemas.microsoft.com/office/powerpoint/2010/main" val="308267373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gn="ctr">
              <a:lnSpc>
                <a:spcPts val="3700"/>
              </a:lnSpc>
            </a:pPr>
            <a:r>
              <a:rPr lang="en-US" sz="4000" dirty="0" smtClean="0">
                <a:latin typeface="Franklin Gothic Book"/>
                <a:cs typeface="Franklin Gothic Book"/>
              </a:rPr>
              <a:t>Agenda</a:t>
            </a: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Tree>
    <p:extLst>
      <p:ext uri="{BB962C8B-B14F-4D97-AF65-F5344CB8AC3E}">
        <p14:creationId xmlns:p14="http://schemas.microsoft.com/office/powerpoint/2010/main" val="25375615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gn="ctr">
              <a:lnSpc>
                <a:spcPts val="3700"/>
              </a:lnSpc>
            </a:pPr>
            <a:r>
              <a:rPr lang="en-US" sz="4000" dirty="0" smtClean="0">
                <a:latin typeface="Franklin Gothic Book"/>
                <a:cs typeface="Franklin Gothic Book"/>
              </a:rPr>
              <a:t>Content Strategy Definition</a:t>
            </a: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Tree>
    <p:extLst>
      <p:ext uri="{BB962C8B-B14F-4D97-AF65-F5344CB8AC3E}">
        <p14:creationId xmlns:p14="http://schemas.microsoft.com/office/powerpoint/2010/main" val="163971006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Content Placeholder 2"/>
          <p:cNvSpPr txBox="1">
            <a:spLocks/>
          </p:cNvSpPr>
          <p:nvPr/>
        </p:nvSpPr>
        <p:spPr>
          <a:xfrm>
            <a:off x="4479025" y="1478228"/>
            <a:ext cx="3369734" cy="4511818"/>
          </a:xfrm>
          <a:prstGeom prst="rect">
            <a:avLst/>
          </a:prstGeom>
        </p:spPr>
        <p:txBody>
          <a:bodyPr vert="horz" lIns="91440" tIns="45720" rIns="91440" bIns="45720" rtlCol="0">
            <a:norm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spcBef>
                <a:spcPts val="0"/>
              </a:spcBef>
              <a:spcAft>
                <a:spcPts val="600"/>
              </a:spcAft>
              <a:buFont typeface="Arial" pitchFamily="34" charset="0"/>
              <a:buChar char="•"/>
            </a:pPr>
            <a:r>
              <a:rPr lang="en-US" dirty="0"/>
              <a:t>Press Releases</a:t>
            </a:r>
          </a:p>
          <a:p>
            <a:pPr marL="342900" indent="-342900">
              <a:spcBef>
                <a:spcPts val="0"/>
              </a:spcBef>
              <a:spcAft>
                <a:spcPts val="600"/>
              </a:spcAft>
              <a:buFont typeface="Arial" pitchFamily="34" charset="0"/>
              <a:buChar char="•"/>
            </a:pPr>
            <a:r>
              <a:rPr lang="en-US" dirty="0"/>
              <a:t>Videos</a:t>
            </a:r>
          </a:p>
          <a:p>
            <a:pPr marL="342900" indent="-342900">
              <a:spcBef>
                <a:spcPts val="0"/>
              </a:spcBef>
              <a:spcAft>
                <a:spcPts val="600"/>
              </a:spcAft>
              <a:buFont typeface="Arial" pitchFamily="34" charset="0"/>
              <a:buChar char="•"/>
            </a:pPr>
            <a:r>
              <a:rPr lang="en-US" dirty="0"/>
              <a:t>Podcasts</a:t>
            </a:r>
          </a:p>
          <a:p>
            <a:pPr marL="342900" indent="-342900">
              <a:spcBef>
                <a:spcPts val="0"/>
              </a:spcBef>
              <a:spcAft>
                <a:spcPts val="600"/>
              </a:spcAft>
              <a:buFont typeface="Arial" pitchFamily="34" charset="0"/>
              <a:buChar char="•"/>
            </a:pPr>
            <a:r>
              <a:rPr lang="en-US" dirty="0" smtClean="0"/>
              <a:t>Brochures</a:t>
            </a:r>
          </a:p>
          <a:p>
            <a:pPr marL="342900" indent="-342900">
              <a:spcBef>
                <a:spcPts val="0"/>
              </a:spcBef>
              <a:spcAft>
                <a:spcPts val="600"/>
              </a:spcAft>
              <a:buFont typeface="Arial" pitchFamily="34" charset="0"/>
              <a:buChar char="•"/>
            </a:pPr>
            <a:r>
              <a:rPr lang="en-US" dirty="0" smtClean="0"/>
              <a:t>Pictures</a:t>
            </a:r>
          </a:p>
          <a:p>
            <a:pPr marL="342900" indent="-342900">
              <a:spcBef>
                <a:spcPts val="0"/>
              </a:spcBef>
              <a:spcAft>
                <a:spcPts val="600"/>
              </a:spcAft>
              <a:buFont typeface="Arial" pitchFamily="34" charset="0"/>
              <a:buChar char="•"/>
            </a:pPr>
            <a:r>
              <a:rPr lang="en-US" dirty="0" smtClean="0"/>
              <a:t>Traditional Ads</a:t>
            </a:r>
          </a:p>
          <a:p>
            <a:pPr marL="342900" indent="-342900">
              <a:spcBef>
                <a:spcPts val="0"/>
              </a:spcBef>
              <a:spcAft>
                <a:spcPts val="600"/>
              </a:spcAft>
              <a:buFont typeface="Arial" pitchFamily="34" charset="0"/>
              <a:buChar char="•"/>
            </a:pPr>
            <a:r>
              <a:rPr lang="en-US" dirty="0" smtClean="0"/>
              <a:t>Email Campaigns</a:t>
            </a:r>
            <a:endParaRPr lang="en-US" dirty="0"/>
          </a:p>
          <a:p>
            <a:pPr marL="342900" indent="-342900">
              <a:spcBef>
                <a:spcPts val="0"/>
              </a:spcBef>
              <a:spcAft>
                <a:spcPts val="600"/>
              </a:spcAft>
              <a:buFont typeface="Arial" pitchFamily="34" charset="0"/>
              <a:buChar char="•"/>
            </a:pPr>
            <a:r>
              <a:rPr lang="en-US" dirty="0" smtClean="0"/>
              <a:t>Speech Writing</a:t>
            </a:r>
            <a:endParaRPr lang="en-US" dirty="0"/>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200" y="0"/>
            <a:ext cx="7465930" cy="6858000"/>
          </a:xfrm>
          <a:prstGeom prst="rect">
            <a:avLst/>
          </a:prstGeom>
        </p:spPr>
      </p:pic>
    </p:spTree>
    <p:extLst>
      <p:ext uri="{BB962C8B-B14F-4D97-AF65-F5344CB8AC3E}">
        <p14:creationId xmlns:p14="http://schemas.microsoft.com/office/powerpoint/2010/main" val="54674065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79500" y="1109782"/>
            <a:ext cx="6985000" cy="5029200"/>
          </a:xfrm>
          <a:prstGeom prst="rect">
            <a:avLst/>
          </a:prstGeom>
        </p:spPr>
      </p:pic>
    </p:spTree>
    <p:extLst>
      <p:ext uri="{BB962C8B-B14F-4D97-AF65-F5344CB8AC3E}">
        <p14:creationId xmlns:p14="http://schemas.microsoft.com/office/powerpoint/2010/main" val="1302466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gn="ctr">
              <a:lnSpc>
                <a:spcPts val="3700"/>
              </a:lnSpc>
            </a:pPr>
            <a:r>
              <a:rPr lang="en-US" sz="4000" dirty="0" smtClean="0">
                <a:latin typeface="Franklin Gothic Book"/>
                <a:cs typeface="Franklin Gothic Book"/>
              </a:rPr>
              <a:t>Content Strategy Definition</a:t>
            </a: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Tree>
    <p:extLst>
      <p:ext uri="{BB962C8B-B14F-4D97-AF65-F5344CB8AC3E}">
        <p14:creationId xmlns:p14="http://schemas.microsoft.com/office/powerpoint/2010/main" val="88959475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gn="ctr">
              <a:lnSpc>
                <a:spcPts val="3700"/>
              </a:lnSpc>
            </a:pPr>
            <a:r>
              <a:rPr lang="en-US" sz="4000" dirty="0" smtClean="0">
                <a:latin typeface="Franklin Gothic Book"/>
                <a:cs typeface="Franklin Gothic Book"/>
              </a:rPr>
              <a:t>Step 1: Define Your Customer</a:t>
            </a: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Tree>
    <p:extLst>
      <p:ext uri="{BB962C8B-B14F-4D97-AF65-F5344CB8AC3E}">
        <p14:creationId xmlns:p14="http://schemas.microsoft.com/office/powerpoint/2010/main" val="217557540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p>
          <a:p>
            <a:pPr>
              <a:lnSpc>
                <a:spcPts val="3700"/>
              </a:lnSpc>
            </a:pPr>
            <a:endParaRPr lang="en-US" dirty="0"/>
          </a:p>
          <a:p>
            <a:pPr marL="457200" lvl="1" indent="0">
              <a:buNone/>
            </a:pPr>
            <a:endParaRPr lang="en-US" dirty="0"/>
          </a:p>
        </p:txBody>
      </p:sp>
      <p:pic>
        <p:nvPicPr>
          <p:cNvPr id="2" name="Picture 1" descr="b2b-content-strategy-segments.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0588" y="2098973"/>
            <a:ext cx="7620000" cy="2628900"/>
          </a:xfrm>
          <a:prstGeom prst="rect">
            <a:avLst/>
          </a:prstGeom>
        </p:spPr>
      </p:pic>
    </p:spTree>
    <p:extLst>
      <p:ext uri="{BB962C8B-B14F-4D97-AF65-F5344CB8AC3E}">
        <p14:creationId xmlns:p14="http://schemas.microsoft.com/office/powerpoint/2010/main" val="217557540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gn="ctr">
              <a:lnSpc>
                <a:spcPts val="3700"/>
              </a:lnSpc>
            </a:pPr>
            <a:endParaRPr lang="en-US" sz="4000" dirty="0" smtClean="0">
              <a:latin typeface="Franklin Gothic Book"/>
              <a:cs typeface="Franklin Gothic Book"/>
            </a:endParaRP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5" name="Picture 1" descr="ISM_logotype_small_rev.eps"/>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738033" y="381000"/>
            <a:ext cx="952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txBox="1">
            <a:spLocks/>
          </p:cNvSpPr>
          <p:nvPr/>
        </p:nvSpPr>
        <p:spPr>
          <a:xfrm>
            <a:off x="4529901" y="4742211"/>
            <a:ext cx="3965891" cy="1323201"/>
          </a:xfrm>
          <a:prstGeom prst="rect">
            <a:avLst/>
          </a:prstGeom>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lnSpc>
                <a:spcPts val="3700"/>
              </a:lnSpc>
            </a:pPr>
            <a:r>
              <a:rPr lang="en-US" sz="4000" b="1" dirty="0" smtClean="0">
                <a:effectLst>
                  <a:outerShdw blurRad="50800" dist="38100" dir="2700000" algn="tl" rotWithShape="0">
                    <a:prstClr val="black">
                      <a:alpha val="40000"/>
                    </a:prstClr>
                  </a:outerShdw>
                </a:effectLst>
                <a:latin typeface="Franklin Gothic Book"/>
                <a:cs typeface="Franklin Gothic Book"/>
              </a:rPr>
              <a:t>Lost</a:t>
            </a:r>
          </a:p>
        </p:txBody>
      </p:sp>
    </p:spTree>
    <p:extLst>
      <p:ext uri="{BB962C8B-B14F-4D97-AF65-F5344CB8AC3E}">
        <p14:creationId xmlns:p14="http://schemas.microsoft.com/office/powerpoint/2010/main" val="14820190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gn="ctr">
              <a:lnSpc>
                <a:spcPts val="3700"/>
              </a:lnSpc>
            </a:pPr>
            <a:endParaRPr lang="en-US" sz="4000" dirty="0" smtClean="0">
              <a:latin typeface="Franklin Gothic Book"/>
              <a:cs typeface="Franklin Gothic Book"/>
            </a:endParaRP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
        <p:nvSpPr>
          <p:cNvPr id="4" name="Content Placeholder 2"/>
          <p:cNvSpPr txBox="1">
            <a:spLocks/>
          </p:cNvSpPr>
          <p:nvPr/>
        </p:nvSpPr>
        <p:spPr>
          <a:xfrm>
            <a:off x="988785" y="994888"/>
            <a:ext cx="7886200" cy="1230845"/>
          </a:xfrm>
          <a:prstGeom prst="rect">
            <a:avLst/>
          </a:prstGeom>
        </p:spPr>
        <p:txBody>
          <a:bodyPr vert="horz" lIns="91440" tIns="45720" rIns="91440" bIns="45720" rtlCol="0" anchor="ctr">
            <a:normAutofit fontScale="25000" lnSpcReduction="20000"/>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ts val="3700"/>
              </a:lnSpc>
            </a:pPr>
            <a:endParaRPr lang="en-US" sz="2800" i="0" dirty="0" smtClean="0">
              <a:effectLst>
                <a:outerShdw blurRad="50800" dist="38100" dir="2700000" algn="tl" rotWithShape="0">
                  <a:prstClr val="black">
                    <a:alpha val="40000"/>
                  </a:prstClr>
                </a:outerShdw>
              </a:effectLst>
              <a:latin typeface="Franklin Gothic Book"/>
              <a:cs typeface="Franklin Gothic Book"/>
            </a:endParaRPr>
          </a:p>
          <a:p>
            <a:pPr algn="r">
              <a:lnSpc>
                <a:spcPts val="3700"/>
              </a:lnSpc>
            </a:pPr>
            <a:r>
              <a:rPr lang="en-US" sz="16000" dirty="0" smtClean="0">
                <a:effectLst>
                  <a:outerShdw blurRad="50800" dist="38100" dir="2700000" algn="tl" rotWithShape="0">
                    <a:prstClr val="black">
                      <a:alpha val="40000"/>
                    </a:prstClr>
                  </a:outerShdw>
                </a:effectLst>
                <a:latin typeface="Franklin Gothic Book"/>
                <a:cs typeface="Franklin Gothic Book"/>
              </a:rPr>
              <a:t>They’re lost. </a:t>
            </a:r>
          </a:p>
          <a:p>
            <a:pPr algn="r">
              <a:lnSpc>
                <a:spcPts val="3700"/>
              </a:lnSpc>
            </a:pPr>
            <a:r>
              <a:rPr lang="en-US" sz="16000" dirty="0" smtClean="0">
                <a:effectLst>
                  <a:outerShdw blurRad="50800" dist="38100" dir="2700000" algn="tl" rotWithShape="0">
                    <a:prstClr val="black">
                      <a:alpha val="40000"/>
                    </a:prstClr>
                  </a:outerShdw>
                </a:effectLst>
                <a:latin typeface="Franklin Gothic Book"/>
                <a:cs typeface="Franklin Gothic Book"/>
              </a:rPr>
              <a:t>Help them.</a:t>
            </a:r>
          </a:p>
          <a:p>
            <a:pPr>
              <a:lnSpc>
                <a:spcPts val="3700"/>
              </a:lnSpc>
            </a:pPr>
            <a:endParaRPr lang="en-US" dirty="0" smtClean="0">
              <a:effectLst>
                <a:outerShdw blurRad="50800" dist="38100" dir="2700000" algn="tl" rotWithShape="0">
                  <a:prstClr val="black">
                    <a:alpha val="40000"/>
                  </a:prstClr>
                </a:outerShdw>
              </a:effectLst>
              <a:latin typeface="Franklin Gothic Book"/>
              <a:cs typeface="Franklin Gothic Book"/>
            </a:endParaRPr>
          </a:p>
          <a:p>
            <a:pPr lvl="1"/>
            <a:endParaRPr lang="en-US" dirty="0">
              <a:effectLst>
                <a:outerShdw blurRad="50800" dist="38100" dir="2700000" algn="tl" rotWithShape="0">
                  <a:prstClr val="black">
                    <a:alpha val="40000"/>
                  </a:prstClr>
                </a:outerShdw>
              </a:effectLst>
              <a:latin typeface="Franklin Gothic Book"/>
              <a:cs typeface="Franklin Gothic Book"/>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7" name="Picture 1" descr="ISM_logotype_small_rev.eps"/>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738033" y="381000"/>
            <a:ext cx="952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txBox="1">
            <a:spLocks/>
          </p:cNvSpPr>
          <p:nvPr/>
        </p:nvSpPr>
        <p:spPr>
          <a:xfrm>
            <a:off x="609593" y="4742211"/>
            <a:ext cx="7886200" cy="1323201"/>
          </a:xfrm>
          <a:prstGeom prst="rect">
            <a:avLst/>
          </a:prstGeom>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3700"/>
              </a:lnSpc>
            </a:pPr>
            <a:r>
              <a:rPr lang="en-US" sz="4000" b="1" dirty="0" smtClean="0">
                <a:solidFill>
                  <a:schemeClr val="bg1"/>
                </a:solidFill>
                <a:effectLst>
                  <a:outerShdw blurRad="50800" dist="38100" dir="2700000" algn="tl" rotWithShape="0">
                    <a:prstClr val="black">
                      <a:alpha val="40000"/>
                    </a:prstClr>
                  </a:outerShdw>
                </a:effectLst>
                <a:latin typeface="Franklin Gothic Book"/>
                <a:cs typeface="Franklin Gothic Book"/>
              </a:rPr>
              <a:t>Ask your customers</a:t>
            </a:r>
          </a:p>
        </p:txBody>
      </p:sp>
    </p:spTree>
    <p:extLst>
      <p:ext uri="{BB962C8B-B14F-4D97-AF65-F5344CB8AC3E}">
        <p14:creationId xmlns:p14="http://schemas.microsoft.com/office/powerpoint/2010/main" val="364158671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gn="ctr">
              <a:lnSpc>
                <a:spcPts val="3700"/>
              </a:lnSpc>
            </a:pPr>
            <a:endParaRPr lang="en-US" sz="4000" dirty="0" smtClean="0">
              <a:latin typeface="Franklin Gothic Book"/>
              <a:cs typeface="Franklin Gothic Book"/>
            </a:endParaRP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
        <p:nvSpPr>
          <p:cNvPr id="4" name="Content Placeholder 2"/>
          <p:cNvSpPr txBox="1">
            <a:spLocks/>
          </p:cNvSpPr>
          <p:nvPr/>
        </p:nvSpPr>
        <p:spPr>
          <a:xfrm>
            <a:off x="988785" y="994888"/>
            <a:ext cx="7886200" cy="1230845"/>
          </a:xfrm>
          <a:prstGeom prst="rect">
            <a:avLst/>
          </a:prstGeom>
        </p:spPr>
        <p:txBody>
          <a:bodyPr vert="horz" lIns="91440" tIns="45720" rIns="91440" bIns="45720" rtlCol="0" anchor="ctr">
            <a:normAutofit fontScale="25000" lnSpcReduction="20000"/>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ts val="3700"/>
              </a:lnSpc>
            </a:pPr>
            <a:endParaRPr lang="en-US" sz="2800" i="0" dirty="0" smtClean="0">
              <a:effectLst>
                <a:outerShdw blurRad="50800" dist="38100" dir="2700000" algn="tl" rotWithShape="0">
                  <a:prstClr val="black">
                    <a:alpha val="40000"/>
                  </a:prstClr>
                </a:outerShdw>
              </a:effectLst>
              <a:latin typeface="Franklin Gothic Book"/>
              <a:cs typeface="Franklin Gothic Book"/>
            </a:endParaRPr>
          </a:p>
          <a:p>
            <a:pPr algn="r">
              <a:lnSpc>
                <a:spcPts val="3700"/>
              </a:lnSpc>
            </a:pPr>
            <a:r>
              <a:rPr lang="en-US" sz="16000" dirty="0" smtClean="0">
                <a:effectLst>
                  <a:outerShdw blurRad="50800" dist="38100" dir="2700000" algn="tl" rotWithShape="0">
                    <a:prstClr val="black">
                      <a:alpha val="40000"/>
                    </a:prstClr>
                  </a:outerShdw>
                </a:effectLst>
                <a:latin typeface="Franklin Gothic Book"/>
                <a:cs typeface="Franklin Gothic Book"/>
              </a:rPr>
              <a:t>They’re lost. </a:t>
            </a:r>
          </a:p>
          <a:p>
            <a:pPr algn="r">
              <a:lnSpc>
                <a:spcPts val="3700"/>
              </a:lnSpc>
            </a:pPr>
            <a:r>
              <a:rPr lang="en-US" sz="16000" dirty="0" smtClean="0">
                <a:effectLst>
                  <a:outerShdw blurRad="50800" dist="38100" dir="2700000" algn="tl" rotWithShape="0">
                    <a:prstClr val="black">
                      <a:alpha val="40000"/>
                    </a:prstClr>
                  </a:outerShdw>
                </a:effectLst>
                <a:latin typeface="Franklin Gothic Book"/>
                <a:cs typeface="Franklin Gothic Book"/>
              </a:rPr>
              <a:t>Help them.</a:t>
            </a:r>
          </a:p>
          <a:p>
            <a:pPr>
              <a:lnSpc>
                <a:spcPts val="3700"/>
              </a:lnSpc>
            </a:pPr>
            <a:endParaRPr lang="en-US" dirty="0" smtClean="0">
              <a:effectLst>
                <a:outerShdw blurRad="50800" dist="38100" dir="2700000" algn="tl" rotWithShape="0">
                  <a:prstClr val="black">
                    <a:alpha val="40000"/>
                  </a:prstClr>
                </a:outerShdw>
              </a:effectLst>
              <a:latin typeface="Franklin Gothic Book"/>
              <a:cs typeface="Franklin Gothic Book"/>
            </a:endParaRPr>
          </a:p>
          <a:p>
            <a:pPr lvl="1"/>
            <a:endParaRPr lang="en-US" dirty="0">
              <a:effectLst>
                <a:outerShdw blurRad="50800" dist="38100" dir="2700000" algn="tl" rotWithShape="0">
                  <a:prstClr val="black">
                    <a:alpha val="40000"/>
                  </a:prstClr>
                </a:outerShdw>
              </a:effectLst>
              <a:latin typeface="Franklin Gothic Book"/>
              <a:cs typeface="Franklin Gothic Book"/>
            </a:endParaRPr>
          </a:p>
        </p:txBody>
      </p:sp>
      <p:pic>
        <p:nvPicPr>
          <p:cNvPr id="7" name="Picture 1" descr="ISM_logotype_small_rev.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38033" y="381000"/>
            <a:ext cx="952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txBox="1">
            <a:spLocks/>
          </p:cNvSpPr>
          <p:nvPr/>
        </p:nvSpPr>
        <p:spPr>
          <a:xfrm>
            <a:off x="609593" y="4742211"/>
            <a:ext cx="7886200" cy="1323201"/>
          </a:xfrm>
          <a:prstGeom prst="rect">
            <a:avLst/>
          </a:prstGeom>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3700"/>
              </a:lnSpc>
            </a:pPr>
            <a:r>
              <a:rPr lang="en-US" sz="4000" b="1" dirty="0" smtClean="0">
                <a:solidFill>
                  <a:schemeClr val="bg1"/>
                </a:solidFill>
                <a:effectLst>
                  <a:outerShdw blurRad="50800" dist="38100" dir="2700000" algn="tl" rotWithShape="0">
                    <a:prstClr val="black">
                      <a:alpha val="40000"/>
                    </a:prstClr>
                  </a:outerShdw>
                </a:effectLst>
                <a:latin typeface="Franklin Gothic Book"/>
                <a:cs typeface="Franklin Gothic Book"/>
              </a:rPr>
              <a:t>Call your customers</a:t>
            </a:r>
          </a:p>
        </p:txBody>
      </p:sp>
      <p:pic>
        <p:nvPicPr>
          <p:cNvPr id="5" name="Picture 4" descr="011A_calgary_industrial_IMG_0993.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9" name="Picture 1" descr="ISM_logotype_small_rev.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890433" y="533400"/>
            <a:ext cx="952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p:cNvSpPr txBox="1">
            <a:spLocks/>
          </p:cNvSpPr>
          <p:nvPr/>
        </p:nvSpPr>
        <p:spPr>
          <a:xfrm>
            <a:off x="761993" y="4894611"/>
            <a:ext cx="7886200" cy="1323201"/>
          </a:xfrm>
          <a:prstGeom prst="rect">
            <a:avLst/>
          </a:prstGeom>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3700"/>
              </a:lnSpc>
            </a:pPr>
            <a:r>
              <a:rPr lang="en-US" sz="4000" b="1" dirty="0" smtClean="0">
                <a:solidFill>
                  <a:schemeClr val="bg1"/>
                </a:solidFill>
                <a:effectLst>
                  <a:outerShdw blurRad="50800" dist="38100" dir="2700000" algn="tl" rotWithShape="0">
                    <a:prstClr val="black">
                      <a:alpha val="40000"/>
                    </a:prstClr>
                  </a:outerShdw>
                </a:effectLst>
                <a:latin typeface="Franklin Gothic Book"/>
                <a:cs typeface="Franklin Gothic Book"/>
              </a:rPr>
              <a:t>Talk to your engineers</a:t>
            </a:r>
          </a:p>
        </p:txBody>
      </p:sp>
    </p:spTree>
    <p:extLst>
      <p:ext uri="{BB962C8B-B14F-4D97-AF65-F5344CB8AC3E}">
        <p14:creationId xmlns:p14="http://schemas.microsoft.com/office/powerpoint/2010/main" val="5457126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gn="ctr">
              <a:lnSpc>
                <a:spcPts val="3700"/>
              </a:lnSpc>
            </a:pPr>
            <a:endParaRPr lang="en-US" sz="4000" dirty="0" smtClean="0">
              <a:latin typeface="Franklin Gothic Book"/>
              <a:cs typeface="Franklin Gothic Book"/>
            </a:endParaRP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
        <p:nvSpPr>
          <p:cNvPr id="4" name="Content Placeholder 2"/>
          <p:cNvSpPr txBox="1">
            <a:spLocks/>
          </p:cNvSpPr>
          <p:nvPr/>
        </p:nvSpPr>
        <p:spPr>
          <a:xfrm>
            <a:off x="988785" y="994888"/>
            <a:ext cx="7886200" cy="1230845"/>
          </a:xfrm>
          <a:prstGeom prst="rect">
            <a:avLst/>
          </a:prstGeom>
        </p:spPr>
        <p:txBody>
          <a:bodyPr vert="horz" lIns="91440" tIns="45720" rIns="91440" bIns="45720" rtlCol="0" anchor="ctr">
            <a:normAutofit fontScale="25000" lnSpcReduction="20000"/>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ts val="3700"/>
              </a:lnSpc>
            </a:pPr>
            <a:endParaRPr lang="en-US" sz="2800" i="0" dirty="0" smtClean="0">
              <a:effectLst>
                <a:outerShdw blurRad="50800" dist="38100" dir="2700000" algn="tl" rotWithShape="0">
                  <a:prstClr val="black">
                    <a:alpha val="40000"/>
                  </a:prstClr>
                </a:outerShdw>
              </a:effectLst>
              <a:latin typeface="Franklin Gothic Book"/>
              <a:cs typeface="Franklin Gothic Book"/>
            </a:endParaRPr>
          </a:p>
          <a:p>
            <a:pPr algn="r">
              <a:lnSpc>
                <a:spcPts val="3700"/>
              </a:lnSpc>
            </a:pPr>
            <a:r>
              <a:rPr lang="en-US" sz="16000" dirty="0" smtClean="0">
                <a:effectLst>
                  <a:outerShdw blurRad="50800" dist="38100" dir="2700000" algn="tl" rotWithShape="0">
                    <a:prstClr val="black">
                      <a:alpha val="40000"/>
                    </a:prstClr>
                  </a:outerShdw>
                </a:effectLst>
                <a:latin typeface="Franklin Gothic Book"/>
                <a:cs typeface="Franklin Gothic Book"/>
              </a:rPr>
              <a:t>They’re lost. </a:t>
            </a:r>
          </a:p>
          <a:p>
            <a:pPr algn="r">
              <a:lnSpc>
                <a:spcPts val="3700"/>
              </a:lnSpc>
            </a:pPr>
            <a:r>
              <a:rPr lang="en-US" sz="16000" dirty="0" smtClean="0">
                <a:effectLst>
                  <a:outerShdw blurRad="50800" dist="38100" dir="2700000" algn="tl" rotWithShape="0">
                    <a:prstClr val="black">
                      <a:alpha val="40000"/>
                    </a:prstClr>
                  </a:outerShdw>
                </a:effectLst>
                <a:latin typeface="Franklin Gothic Book"/>
                <a:cs typeface="Franklin Gothic Book"/>
              </a:rPr>
              <a:t>Help them.</a:t>
            </a:r>
          </a:p>
          <a:p>
            <a:pPr>
              <a:lnSpc>
                <a:spcPts val="3700"/>
              </a:lnSpc>
            </a:pPr>
            <a:endParaRPr lang="en-US" dirty="0" smtClean="0">
              <a:effectLst>
                <a:outerShdw blurRad="50800" dist="38100" dir="2700000" algn="tl" rotWithShape="0">
                  <a:prstClr val="black">
                    <a:alpha val="40000"/>
                  </a:prstClr>
                </a:outerShdw>
              </a:effectLst>
              <a:latin typeface="Franklin Gothic Book"/>
              <a:cs typeface="Franklin Gothic Book"/>
            </a:endParaRPr>
          </a:p>
          <a:p>
            <a:pPr lvl="1"/>
            <a:endParaRPr lang="en-US" dirty="0">
              <a:effectLst>
                <a:outerShdw blurRad="50800" dist="38100" dir="2700000" algn="tl" rotWithShape="0">
                  <a:prstClr val="black">
                    <a:alpha val="40000"/>
                  </a:prstClr>
                </a:outerShdw>
              </a:effectLst>
              <a:latin typeface="Franklin Gothic Book"/>
              <a:cs typeface="Franklin Gothic Book"/>
            </a:endParaRPr>
          </a:p>
        </p:txBody>
      </p:sp>
      <p:pic>
        <p:nvPicPr>
          <p:cNvPr id="7" name="Picture 1" descr="ISM_logotype_small_rev.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38033" y="381000"/>
            <a:ext cx="952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txBox="1">
            <a:spLocks/>
          </p:cNvSpPr>
          <p:nvPr/>
        </p:nvSpPr>
        <p:spPr>
          <a:xfrm>
            <a:off x="609593" y="4742211"/>
            <a:ext cx="7886200" cy="1323201"/>
          </a:xfrm>
          <a:prstGeom prst="rect">
            <a:avLst/>
          </a:prstGeom>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3700"/>
              </a:lnSpc>
            </a:pPr>
            <a:r>
              <a:rPr lang="en-US" sz="4000" b="1" dirty="0" smtClean="0">
                <a:solidFill>
                  <a:schemeClr val="bg1"/>
                </a:solidFill>
                <a:effectLst>
                  <a:outerShdw blurRad="50800" dist="38100" dir="2700000" algn="tl" rotWithShape="0">
                    <a:prstClr val="black">
                      <a:alpha val="40000"/>
                    </a:prstClr>
                  </a:outerShdw>
                </a:effectLst>
                <a:latin typeface="Franklin Gothic Book"/>
                <a:cs typeface="Franklin Gothic Book"/>
              </a:rPr>
              <a:t>Call your customers</a:t>
            </a:r>
          </a:p>
        </p:txBody>
      </p:sp>
      <p:pic>
        <p:nvPicPr>
          <p:cNvPr id="9" name="Picture 1" descr="ISM_logotype_small_rev.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890433" y="533400"/>
            <a:ext cx="952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p:cNvSpPr txBox="1">
            <a:spLocks/>
          </p:cNvSpPr>
          <p:nvPr/>
        </p:nvSpPr>
        <p:spPr>
          <a:xfrm>
            <a:off x="761993" y="4894611"/>
            <a:ext cx="7886200" cy="1323201"/>
          </a:xfrm>
          <a:prstGeom prst="rect">
            <a:avLst/>
          </a:prstGeom>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3700"/>
              </a:lnSpc>
            </a:pPr>
            <a:r>
              <a:rPr lang="en-US" sz="4000" b="1" dirty="0" smtClean="0">
                <a:solidFill>
                  <a:schemeClr val="bg1"/>
                </a:solidFill>
                <a:effectLst>
                  <a:outerShdw blurRad="50800" dist="38100" dir="2700000" algn="tl" rotWithShape="0">
                    <a:prstClr val="black">
                      <a:alpha val="40000"/>
                    </a:prstClr>
                  </a:outerShdw>
                </a:effectLst>
                <a:latin typeface="Franklin Gothic Book"/>
                <a:cs typeface="Franklin Gothic Book"/>
              </a:rPr>
              <a:t>Talk to your engineers</a:t>
            </a:r>
          </a:p>
        </p:txBody>
      </p:sp>
      <p:pic>
        <p:nvPicPr>
          <p:cNvPr id="2" name="Picture 1" descr="James-Bond.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1" name="Picture 1" descr="ISM_logotype_small_rev.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922485" y="425450"/>
            <a:ext cx="952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txBox="1">
            <a:spLocks/>
          </p:cNvSpPr>
          <p:nvPr/>
        </p:nvSpPr>
        <p:spPr>
          <a:xfrm>
            <a:off x="914393" y="5047011"/>
            <a:ext cx="7886200" cy="1323201"/>
          </a:xfrm>
          <a:prstGeom prst="rect">
            <a:avLst/>
          </a:prstGeom>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lnSpc>
                <a:spcPts val="3700"/>
              </a:lnSpc>
            </a:pPr>
            <a:r>
              <a:rPr lang="en-US" sz="4000" b="1" dirty="0" smtClean="0">
                <a:solidFill>
                  <a:schemeClr val="bg1"/>
                </a:solidFill>
                <a:effectLst>
                  <a:outerShdw blurRad="50800" dist="38100" dir="2700000" algn="tl" rotWithShape="0">
                    <a:prstClr val="black">
                      <a:alpha val="40000"/>
                    </a:prstClr>
                  </a:outerShdw>
                </a:effectLst>
                <a:latin typeface="Franklin Gothic Book"/>
                <a:cs typeface="Franklin Gothic Book"/>
              </a:rPr>
              <a:t>Spy on competitors</a:t>
            </a:r>
          </a:p>
        </p:txBody>
      </p:sp>
    </p:spTree>
    <p:extLst>
      <p:ext uri="{BB962C8B-B14F-4D97-AF65-F5344CB8AC3E}">
        <p14:creationId xmlns:p14="http://schemas.microsoft.com/office/powerpoint/2010/main" val="74184180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gn="ctr">
              <a:lnSpc>
                <a:spcPts val="3700"/>
              </a:lnSpc>
            </a:pPr>
            <a:endParaRPr lang="en-US" sz="4000" dirty="0" smtClean="0">
              <a:latin typeface="Franklin Gothic Book"/>
              <a:cs typeface="Franklin Gothic Book"/>
            </a:endParaRP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
        <p:nvSpPr>
          <p:cNvPr id="4" name="Content Placeholder 2"/>
          <p:cNvSpPr txBox="1">
            <a:spLocks/>
          </p:cNvSpPr>
          <p:nvPr/>
        </p:nvSpPr>
        <p:spPr>
          <a:xfrm>
            <a:off x="988785" y="994888"/>
            <a:ext cx="7886200" cy="1230845"/>
          </a:xfrm>
          <a:prstGeom prst="rect">
            <a:avLst/>
          </a:prstGeom>
        </p:spPr>
        <p:txBody>
          <a:bodyPr vert="horz" lIns="91440" tIns="45720" rIns="91440" bIns="45720" rtlCol="0" anchor="ctr">
            <a:normAutofit fontScale="25000" lnSpcReduction="20000"/>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ts val="3700"/>
              </a:lnSpc>
            </a:pPr>
            <a:endParaRPr lang="en-US" sz="2800" i="0" dirty="0" smtClean="0">
              <a:effectLst>
                <a:outerShdw blurRad="50800" dist="38100" dir="2700000" algn="tl" rotWithShape="0">
                  <a:prstClr val="black">
                    <a:alpha val="40000"/>
                  </a:prstClr>
                </a:outerShdw>
              </a:effectLst>
              <a:latin typeface="Franklin Gothic Book"/>
              <a:cs typeface="Franklin Gothic Book"/>
            </a:endParaRPr>
          </a:p>
          <a:p>
            <a:pPr algn="r">
              <a:lnSpc>
                <a:spcPts val="3700"/>
              </a:lnSpc>
            </a:pPr>
            <a:r>
              <a:rPr lang="en-US" sz="16000" dirty="0" smtClean="0">
                <a:effectLst>
                  <a:outerShdw blurRad="50800" dist="38100" dir="2700000" algn="tl" rotWithShape="0">
                    <a:prstClr val="black">
                      <a:alpha val="40000"/>
                    </a:prstClr>
                  </a:outerShdw>
                </a:effectLst>
                <a:latin typeface="Franklin Gothic Book"/>
                <a:cs typeface="Franklin Gothic Book"/>
              </a:rPr>
              <a:t>They’re lost. </a:t>
            </a:r>
          </a:p>
          <a:p>
            <a:pPr algn="r">
              <a:lnSpc>
                <a:spcPts val="3700"/>
              </a:lnSpc>
            </a:pPr>
            <a:r>
              <a:rPr lang="en-US" sz="16000" dirty="0" smtClean="0">
                <a:effectLst>
                  <a:outerShdw blurRad="50800" dist="38100" dir="2700000" algn="tl" rotWithShape="0">
                    <a:prstClr val="black">
                      <a:alpha val="40000"/>
                    </a:prstClr>
                  </a:outerShdw>
                </a:effectLst>
                <a:latin typeface="Franklin Gothic Book"/>
                <a:cs typeface="Franklin Gothic Book"/>
              </a:rPr>
              <a:t>Help them.</a:t>
            </a:r>
          </a:p>
          <a:p>
            <a:pPr>
              <a:lnSpc>
                <a:spcPts val="3700"/>
              </a:lnSpc>
            </a:pPr>
            <a:endParaRPr lang="en-US" dirty="0" smtClean="0">
              <a:effectLst>
                <a:outerShdw blurRad="50800" dist="38100" dir="2700000" algn="tl" rotWithShape="0">
                  <a:prstClr val="black">
                    <a:alpha val="40000"/>
                  </a:prstClr>
                </a:outerShdw>
              </a:effectLst>
              <a:latin typeface="Franklin Gothic Book"/>
              <a:cs typeface="Franklin Gothic Book"/>
            </a:endParaRPr>
          </a:p>
          <a:p>
            <a:pPr lvl="1"/>
            <a:endParaRPr lang="en-US" dirty="0">
              <a:effectLst>
                <a:outerShdw blurRad="50800" dist="38100" dir="2700000" algn="tl" rotWithShape="0">
                  <a:prstClr val="black">
                    <a:alpha val="40000"/>
                  </a:prstClr>
                </a:outerShdw>
              </a:effectLst>
              <a:latin typeface="Franklin Gothic Book"/>
              <a:cs typeface="Franklin Gothic Book"/>
            </a:endParaRPr>
          </a:p>
        </p:txBody>
      </p:sp>
      <p:pic>
        <p:nvPicPr>
          <p:cNvPr id="7" name="Picture 1" descr="ISM_logotype_small_rev.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38033" y="381000"/>
            <a:ext cx="952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txBox="1">
            <a:spLocks/>
          </p:cNvSpPr>
          <p:nvPr/>
        </p:nvSpPr>
        <p:spPr>
          <a:xfrm>
            <a:off x="609593" y="4742211"/>
            <a:ext cx="7886200" cy="1323201"/>
          </a:xfrm>
          <a:prstGeom prst="rect">
            <a:avLst/>
          </a:prstGeom>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3700"/>
              </a:lnSpc>
            </a:pPr>
            <a:r>
              <a:rPr lang="en-US" sz="4000" b="1" dirty="0" smtClean="0">
                <a:solidFill>
                  <a:schemeClr val="bg1"/>
                </a:solidFill>
                <a:effectLst>
                  <a:outerShdw blurRad="50800" dist="38100" dir="2700000" algn="tl" rotWithShape="0">
                    <a:prstClr val="black">
                      <a:alpha val="40000"/>
                    </a:prstClr>
                  </a:outerShdw>
                </a:effectLst>
                <a:latin typeface="Franklin Gothic Book"/>
                <a:cs typeface="Franklin Gothic Book"/>
              </a:rPr>
              <a:t>Call your customers</a:t>
            </a:r>
          </a:p>
        </p:txBody>
      </p:sp>
      <p:pic>
        <p:nvPicPr>
          <p:cNvPr id="9" name="Picture 1" descr="ISM_logotype_small_rev.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890433" y="533400"/>
            <a:ext cx="952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p:cNvSpPr txBox="1">
            <a:spLocks/>
          </p:cNvSpPr>
          <p:nvPr/>
        </p:nvSpPr>
        <p:spPr>
          <a:xfrm>
            <a:off x="761993" y="4894611"/>
            <a:ext cx="7886200" cy="1323201"/>
          </a:xfrm>
          <a:prstGeom prst="rect">
            <a:avLst/>
          </a:prstGeom>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3700"/>
              </a:lnSpc>
            </a:pPr>
            <a:r>
              <a:rPr lang="en-US" sz="4000" b="1" dirty="0" smtClean="0">
                <a:solidFill>
                  <a:schemeClr val="bg1"/>
                </a:solidFill>
                <a:effectLst>
                  <a:outerShdw blurRad="50800" dist="38100" dir="2700000" algn="tl" rotWithShape="0">
                    <a:prstClr val="black">
                      <a:alpha val="40000"/>
                    </a:prstClr>
                  </a:outerShdw>
                </a:effectLst>
                <a:latin typeface="Franklin Gothic Book"/>
                <a:cs typeface="Franklin Gothic Book"/>
              </a:rPr>
              <a:t>Talk to your engineers</a:t>
            </a:r>
          </a:p>
        </p:txBody>
      </p:sp>
      <p:pic>
        <p:nvPicPr>
          <p:cNvPr id="11" name="Picture 1" descr="ISM_logotype_small_rev.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922485" y="425450"/>
            <a:ext cx="952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txBox="1">
            <a:spLocks/>
          </p:cNvSpPr>
          <p:nvPr/>
        </p:nvSpPr>
        <p:spPr>
          <a:xfrm>
            <a:off x="914393" y="5047011"/>
            <a:ext cx="7886200" cy="1323201"/>
          </a:xfrm>
          <a:prstGeom prst="rect">
            <a:avLst/>
          </a:prstGeom>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lnSpc>
                <a:spcPts val="3700"/>
              </a:lnSpc>
            </a:pPr>
            <a:r>
              <a:rPr lang="en-US" sz="4000" b="1" dirty="0" smtClean="0">
                <a:solidFill>
                  <a:schemeClr val="bg1"/>
                </a:solidFill>
                <a:effectLst>
                  <a:outerShdw blurRad="50800" dist="38100" dir="2700000" algn="tl" rotWithShape="0">
                    <a:prstClr val="black">
                      <a:alpha val="40000"/>
                    </a:prstClr>
                  </a:outerShdw>
                </a:effectLst>
                <a:latin typeface="Franklin Gothic Book"/>
                <a:cs typeface="Franklin Gothic Book"/>
              </a:rPr>
              <a:t>Spy on competitors</a:t>
            </a:r>
          </a:p>
        </p:txBody>
      </p:sp>
      <p:pic>
        <p:nvPicPr>
          <p:cNvPr id="5" name="Picture 4" descr="sleazy-salesman.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3" name="Picture 1" descr="ISM_logotype_small_rev.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937014" y="381000"/>
            <a:ext cx="952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ontent Placeholder 2"/>
          <p:cNvSpPr txBox="1">
            <a:spLocks/>
          </p:cNvSpPr>
          <p:nvPr/>
        </p:nvSpPr>
        <p:spPr>
          <a:xfrm>
            <a:off x="293070" y="5199411"/>
            <a:ext cx="8659923" cy="1323201"/>
          </a:xfrm>
          <a:prstGeom prst="rect">
            <a:avLst/>
          </a:prstGeom>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ts val="3700"/>
              </a:lnSpc>
            </a:pPr>
            <a:r>
              <a:rPr lang="en-US" sz="4000" b="1" dirty="0" smtClean="0">
                <a:solidFill>
                  <a:schemeClr val="bg1"/>
                </a:solidFill>
                <a:effectLst>
                  <a:outerShdw blurRad="50800" dist="38100" dir="2700000" algn="tl" rotWithShape="0">
                    <a:prstClr val="black">
                      <a:alpha val="40000"/>
                    </a:prstClr>
                  </a:outerShdw>
                </a:effectLst>
                <a:latin typeface="Franklin Gothic Book"/>
                <a:cs typeface="Franklin Gothic Book"/>
              </a:rPr>
              <a:t>Talk to Sales</a:t>
            </a:r>
          </a:p>
        </p:txBody>
      </p:sp>
    </p:spTree>
    <p:extLst>
      <p:ext uri="{BB962C8B-B14F-4D97-AF65-F5344CB8AC3E}">
        <p14:creationId xmlns:p14="http://schemas.microsoft.com/office/powerpoint/2010/main" val="95003520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p>
          <a:p>
            <a:pPr>
              <a:lnSpc>
                <a:spcPts val="3700"/>
              </a:lnSpc>
            </a:pPr>
            <a:endParaRPr lang="en-US" dirty="0"/>
          </a:p>
          <a:p>
            <a:pPr marL="457200" lvl="1" indent="0">
              <a:buNone/>
            </a:pPr>
            <a:endParaRPr lang="en-US" dirty="0"/>
          </a:p>
        </p:txBody>
      </p:sp>
      <p:sp>
        <p:nvSpPr>
          <p:cNvPr id="4" name="Rectangle 3"/>
          <p:cNvSpPr/>
          <p:nvPr/>
        </p:nvSpPr>
        <p:spPr bwMode="auto">
          <a:xfrm>
            <a:off x="347134" y="957362"/>
            <a:ext cx="2396065" cy="2590800"/>
          </a:xfrm>
          <a:prstGeom prst="rect">
            <a:avLst/>
          </a:prstGeom>
          <a:solidFill>
            <a:schemeClr val="bg1">
              <a:lumMod val="75000"/>
            </a:schemeClr>
          </a:solidFill>
          <a:ln>
            <a:solidFill>
              <a:srgbClr val="245BAF"/>
            </a:solidFill>
            <a:headEnd type="none" w="med" len="med"/>
            <a:tailEnd type="none" w="med" len="med"/>
          </a:ln>
          <a:effectLst/>
          <a:scene3d>
            <a:camera prst="orthographicFront">
              <a:rot lat="0" lon="0" rev="0"/>
            </a:camera>
            <a:lightRig rig="threePt" dir="t">
              <a:rot lat="0" lon="0" rev="1200000"/>
            </a:lightRig>
          </a:scene3d>
          <a:sp3d>
            <a:bevelT w="0" h="0"/>
          </a:sp3d>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000" b="0" dirty="0">
              <a:solidFill>
                <a:schemeClr val="bg1"/>
              </a:solidFill>
              <a:latin typeface="Arial Narrow" pitchFamily="34" charset="0"/>
            </a:endParaRPr>
          </a:p>
        </p:txBody>
      </p:sp>
      <p:sp>
        <p:nvSpPr>
          <p:cNvPr id="5" name="TextBox 12"/>
          <p:cNvSpPr txBox="1">
            <a:spLocks noChangeArrowheads="1"/>
          </p:cNvSpPr>
          <p:nvPr/>
        </p:nvSpPr>
        <p:spPr bwMode="auto">
          <a:xfrm>
            <a:off x="228600" y="4425496"/>
            <a:ext cx="27432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b="1">
                <a:solidFill>
                  <a:srgbClr val="262626"/>
                </a:solidFill>
                <a:latin typeface="Trebuchet MS" charset="0"/>
                <a:ea typeface="ＭＳ Ｐゴシック" charset="0"/>
                <a:cs typeface="ＭＳ Ｐゴシック" charset="0"/>
              </a:defRPr>
            </a:lvl1pPr>
            <a:lvl2pPr marL="742950" indent="-285750" eaLnBrk="0" hangingPunct="0">
              <a:defRPr sz="2200" b="1">
                <a:solidFill>
                  <a:srgbClr val="262626"/>
                </a:solidFill>
                <a:latin typeface="Trebuchet MS" charset="0"/>
                <a:ea typeface="ＭＳ Ｐゴシック" charset="0"/>
              </a:defRPr>
            </a:lvl2pPr>
            <a:lvl3pPr marL="1143000" indent="-228600" eaLnBrk="0" hangingPunct="0">
              <a:defRPr sz="2200" b="1">
                <a:solidFill>
                  <a:srgbClr val="262626"/>
                </a:solidFill>
                <a:latin typeface="Trebuchet MS" charset="0"/>
                <a:ea typeface="ＭＳ Ｐゴシック" charset="0"/>
              </a:defRPr>
            </a:lvl3pPr>
            <a:lvl4pPr marL="1600200" indent="-228600" eaLnBrk="0" hangingPunct="0">
              <a:defRPr sz="2200" b="1">
                <a:solidFill>
                  <a:srgbClr val="262626"/>
                </a:solidFill>
                <a:latin typeface="Trebuchet MS" charset="0"/>
                <a:ea typeface="ＭＳ Ｐゴシック" charset="0"/>
              </a:defRPr>
            </a:lvl4pPr>
            <a:lvl5pPr marL="2057400" indent="-228600" eaLnBrk="0" hangingPunct="0">
              <a:defRPr sz="2200" b="1">
                <a:solidFill>
                  <a:srgbClr val="262626"/>
                </a:solidFill>
                <a:latin typeface="Trebuchet MS" charset="0"/>
                <a:ea typeface="ＭＳ Ｐゴシック" charset="0"/>
              </a:defRPr>
            </a:lvl5pPr>
            <a:lvl6pPr marL="2514600" indent="-228600" eaLnBrk="0" fontAlgn="base" hangingPunct="0">
              <a:spcBef>
                <a:spcPct val="0"/>
              </a:spcBef>
              <a:spcAft>
                <a:spcPct val="0"/>
              </a:spcAft>
              <a:defRPr sz="2200" b="1">
                <a:solidFill>
                  <a:srgbClr val="262626"/>
                </a:solidFill>
                <a:latin typeface="Trebuchet MS" charset="0"/>
                <a:ea typeface="ＭＳ Ｐゴシック" charset="0"/>
              </a:defRPr>
            </a:lvl6pPr>
            <a:lvl7pPr marL="2971800" indent="-228600" eaLnBrk="0" fontAlgn="base" hangingPunct="0">
              <a:spcBef>
                <a:spcPct val="0"/>
              </a:spcBef>
              <a:spcAft>
                <a:spcPct val="0"/>
              </a:spcAft>
              <a:defRPr sz="2200" b="1">
                <a:solidFill>
                  <a:srgbClr val="262626"/>
                </a:solidFill>
                <a:latin typeface="Trebuchet MS" charset="0"/>
                <a:ea typeface="ＭＳ Ｐゴシック" charset="0"/>
              </a:defRPr>
            </a:lvl7pPr>
            <a:lvl8pPr marL="3429000" indent="-228600" eaLnBrk="0" fontAlgn="base" hangingPunct="0">
              <a:spcBef>
                <a:spcPct val="0"/>
              </a:spcBef>
              <a:spcAft>
                <a:spcPct val="0"/>
              </a:spcAft>
              <a:defRPr sz="2200" b="1">
                <a:solidFill>
                  <a:srgbClr val="262626"/>
                </a:solidFill>
                <a:latin typeface="Trebuchet MS" charset="0"/>
                <a:ea typeface="ＭＳ Ｐゴシック" charset="0"/>
              </a:defRPr>
            </a:lvl8pPr>
            <a:lvl9pPr marL="3886200" indent="-228600" eaLnBrk="0" fontAlgn="base" hangingPunct="0">
              <a:spcBef>
                <a:spcPct val="0"/>
              </a:spcBef>
              <a:spcAft>
                <a:spcPct val="0"/>
              </a:spcAft>
              <a:defRPr sz="2200" b="1">
                <a:solidFill>
                  <a:srgbClr val="262626"/>
                </a:solidFill>
                <a:latin typeface="Trebuchet MS" charset="0"/>
                <a:ea typeface="ＭＳ Ｐゴシック" charset="0"/>
              </a:defRPr>
            </a:lvl9pPr>
          </a:lstStyle>
          <a:p>
            <a:pPr eaLnBrk="1" hangingPunct="1"/>
            <a:r>
              <a:rPr lang="en-US" sz="1200" b="0" dirty="0">
                <a:solidFill>
                  <a:srgbClr val="595959"/>
                </a:solidFill>
                <a:latin typeface="News Gothic Cond" charset="0"/>
                <a:cs typeface="News Gothic Cond" charset="0"/>
              </a:rPr>
              <a:t>Hank is under constant pressure to make the most of every supplier. He’s worked with the same tubing suppliers for years, but he’s frustrated that his existing suppliers don’t provide the value added services, such as warehousing, that will help him reduce his inventories and cut costs. </a:t>
            </a:r>
          </a:p>
          <a:p>
            <a:pPr eaLnBrk="1" hangingPunct="1"/>
            <a:endParaRPr lang="en-US" sz="1200" b="0" dirty="0">
              <a:solidFill>
                <a:srgbClr val="595959"/>
              </a:solidFill>
              <a:latin typeface="News Gothic Cond" charset="0"/>
              <a:cs typeface="News Gothic Cond" charset="0"/>
            </a:endParaRPr>
          </a:p>
          <a:p>
            <a:pPr eaLnBrk="1" hangingPunct="1"/>
            <a:r>
              <a:rPr lang="en-US" sz="1200" b="0" dirty="0" smtClean="0">
                <a:solidFill>
                  <a:srgbClr val="595959"/>
                </a:solidFill>
                <a:latin typeface="News Gothic Cond" charset="0"/>
                <a:cs typeface="News Gothic Cond" charset="0"/>
              </a:rPr>
              <a:t>. </a:t>
            </a:r>
            <a:endParaRPr lang="en-US" sz="1200" b="0" dirty="0">
              <a:solidFill>
                <a:srgbClr val="595959"/>
              </a:solidFill>
              <a:latin typeface="News Gothic Cond" charset="0"/>
              <a:cs typeface="News Gothic Cond" charset="0"/>
            </a:endParaRPr>
          </a:p>
        </p:txBody>
      </p:sp>
      <p:sp>
        <p:nvSpPr>
          <p:cNvPr id="6" name="Content Placeholder 1"/>
          <p:cNvSpPr txBox="1">
            <a:spLocks/>
          </p:cNvSpPr>
          <p:nvPr/>
        </p:nvSpPr>
        <p:spPr>
          <a:xfrm>
            <a:off x="3203575" y="1971647"/>
            <a:ext cx="2881313" cy="4052888"/>
          </a:xfrm>
          <a:prstGeom prst="rect">
            <a:avLst/>
          </a:prstGeom>
        </p:spPr>
        <p:txBody>
          <a:bodyPr/>
          <a:lstStyle>
            <a:lvl1pPr marL="342900" indent="-342900" eaLnBrk="0" hangingPunct="0">
              <a:defRPr sz="2200" b="1">
                <a:solidFill>
                  <a:srgbClr val="262626"/>
                </a:solidFill>
                <a:latin typeface="Trebuchet MS" charset="0"/>
                <a:ea typeface="ＭＳ Ｐゴシック" charset="0"/>
                <a:cs typeface="ＭＳ Ｐゴシック" charset="0"/>
              </a:defRPr>
            </a:lvl1pPr>
            <a:lvl2pPr marL="37931725" indent="-37474525" eaLnBrk="0" hangingPunct="0">
              <a:defRPr sz="2200" b="1">
                <a:solidFill>
                  <a:srgbClr val="262626"/>
                </a:solidFill>
                <a:latin typeface="Trebuchet MS" charset="0"/>
                <a:ea typeface="ＭＳ Ｐゴシック" charset="0"/>
              </a:defRPr>
            </a:lvl2pPr>
            <a:lvl3pPr eaLnBrk="0" hangingPunct="0">
              <a:defRPr sz="2200" b="1">
                <a:solidFill>
                  <a:srgbClr val="262626"/>
                </a:solidFill>
                <a:latin typeface="Trebuchet MS" charset="0"/>
                <a:ea typeface="ＭＳ Ｐゴシック" charset="0"/>
              </a:defRPr>
            </a:lvl3pPr>
            <a:lvl4pPr eaLnBrk="0" hangingPunct="0">
              <a:defRPr sz="2200" b="1">
                <a:solidFill>
                  <a:srgbClr val="262626"/>
                </a:solidFill>
                <a:latin typeface="Trebuchet MS" charset="0"/>
                <a:ea typeface="ＭＳ Ｐゴシック" charset="0"/>
              </a:defRPr>
            </a:lvl4pPr>
            <a:lvl5pPr eaLnBrk="0" hangingPunct="0">
              <a:defRPr sz="2200" b="1">
                <a:solidFill>
                  <a:srgbClr val="262626"/>
                </a:solidFill>
                <a:latin typeface="Trebuchet MS" charset="0"/>
                <a:ea typeface="ＭＳ Ｐゴシック" charset="0"/>
              </a:defRPr>
            </a:lvl5pPr>
            <a:lvl6pPr marL="457200" eaLnBrk="0" fontAlgn="base" hangingPunct="0">
              <a:spcBef>
                <a:spcPct val="0"/>
              </a:spcBef>
              <a:spcAft>
                <a:spcPct val="0"/>
              </a:spcAft>
              <a:defRPr sz="2200" b="1">
                <a:solidFill>
                  <a:srgbClr val="262626"/>
                </a:solidFill>
                <a:latin typeface="Trebuchet MS" charset="0"/>
                <a:ea typeface="ＭＳ Ｐゴシック" charset="0"/>
              </a:defRPr>
            </a:lvl6pPr>
            <a:lvl7pPr marL="914400" eaLnBrk="0" fontAlgn="base" hangingPunct="0">
              <a:spcBef>
                <a:spcPct val="0"/>
              </a:spcBef>
              <a:spcAft>
                <a:spcPct val="0"/>
              </a:spcAft>
              <a:defRPr sz="2200" b="1">
                <a:solidFill>
                  <a:srgbClr val="262626"/>
                </a:solidFill>
                <a:latin typeface="Trebuchet MS" charset="0"/>
                <a:ea typeface="ＭＳ Ｐゴシック" charset="0"/>
              </a:defRPr>
            </a:lvl7pPr>
            <a:lvl8pPr marL="1371600" eaLnBrk="0" fontAlgn="base" hangingPunct="0">
              <a:spcBef>
                <a:spcPct val="0"/>
              </a:spcBef>
              <a:spcAft>
                <a:spcPct val="0"/>
              </a:spcAft>
              <a:defRPr sz="2200" b="1">
                <a:solidFill>
                  <a:srgbClr val="262626"/>
                </a:solidFill>
                <a:latin typeface="Trebuchet MS" charset="0"/>
                <a:ea typeface="ＭＳ Ｐゴシック" charset="0"/>
              </a:defRPr>
            </a:lvl8pPr>
            <a:lvl9pPr marL="1828800" eaLnBrk="0" fontAlgn="base" hangingPunct="0">
              <a:spcBef>
                <a:spcPct val="0"/>
              </a:spcBef>
              <a:spcAft>
                <a:spcPct val="0"/>
              </a:spcAft>
              <a:defRPr sz="2200" b="1">
                <a:solidFill>
                  <a:srgbClr val="262626"/>
                </a:solidFill>
                <a:latin typeface="Trebuchet MS" charset="0"/>
                <a:ea typeface="ＭＳ Ｐゴシック" charset="0"/>
              </a:defRPr>
            </a:lvl9pPr>
          </a:lstStyle>
          <a:p>
            <a:pPr>
              <a:spcBef>
                <a:spcPct val="50000"/>
              </a:spcBef>
              <a:buClr>
                <a:srgbClr val="0070C0"/>
              </a:buClr>
              <a:buFont typeface="Wingdings" charset="0"/>
              <a:buNone/>
              <a:defRPr/>
            </a:pPr>
            <a:r>
              <a:rPr lang="en-US" sz="1400" dirty="0" smtClean="0">
                <a:solidFill>
                  <a:schemeClr val="tx1"/>
                </a:solidFill>
                <a:latin typeface="News Gothic Cond"/>
                <a:cs typeface="News Gothic Cond"/>
              </a:rPr>
              <a:t>Motivations</a:t>
            </a:r>
          </a:p>
          <a:p>
            <a:pPr marL="171450" indent="-171450">
              <a:spcBef>
                <a:spcPts val="325"/>
              </a:spcBef>
              <a:buFont typeface="Arial"/>
              <a:buChar char="•"/>
              <a:defRPr/>
            </a:pPr>
            <a:r>
              <a:rPr lang="en-US" sz="1200" b="0" dirty="0" smtClean="0">
                <a:solidFill>
                  <a:srgbClr val="595959"/>
                </a:solidFill>
                <a:latin typeface="News Gothic Cond"/>
                <a:cs typeface="News Gothic Cond"/>
              </a:rPr>
              <a:t>Price, speed, reliable service</a:t>
            </a:r>
          </a:p>
          <a:p>
            <a:pPr marL="171450" indent="-171450">
              <a:spcBef>
                <a:spcPts val="325"/>
              </a:spcBef>
              <a:buFont typeface="Arial"/>
              <a:buChar char="•"/>
              <a:defRPr/>
            </a:pPr>
            <a:r>
              <a:rPr lang="en-US" sz="1200" b="0" dirty="0" smtClean="0">
                <a:solidFill>
                  <a:srgbClr val="595959"/>
                </a:solidFill>
                <a:latin typeface="News Gothic Cond"/>
                <a:cs typeface="News Gothic Cond"/>
              </a:rPr>
              <a:t>Healthy supplier relationships</a:t>
            </a:r>
          </a:p>
          <a:p>
            <a:pPr marL="171450" indent="-171450">
              <a:spcBef>
                <a:spcPts val="325"/>
              </a:spcBef>
              <a:buFont typeface="Arial"/>
              <a:buChar char="•"/>
              <a:defRPr/>
            </a:pPr>
            <a:r>
              <a:rPr lang="en-US" sz="1200" b="0" dirty="0" smtClean="0">
                <a:solidFill>
                  <a:srgbClr val="595959"/>
                </a:solidFill>
                <a:latin typeface="News Gothic Cond"/>
                <a:cs typeface="News Gothic Cond"/>
              </a:rPr>
              <a:t>Improving emergency response time</a:t>
            </a:r>
          </a:p>
          <a:p>
            <a:pPr>
              <a:spcBef>
                <a:spcPct val="50000"/>
              </a:spcBef>
              <a:buClr>
                <a:srgbClr val="0070C0"/>
              </a:buClr>
              <a:defRPr/>
            </a:pPr>
            <a:r>
              <a:rPr lang="en-US" sz="1400" dirty="0" smtClean="0">
                <a:solidFill>
                  <a:schemeClr val="tx1"/>
                </a:solidFill>
                <a:latin typeface="News Gothic Cond"/>
                <a:cs typeface="News Gothic Cond"/>
              </a:rPr>
              <a:t>Goals</a:t>
            </a:r>
          </a:p>
          <a:p>
            <a:pPr marL="171450" indent="-171450">
              <a:spcBef>
                <a:spcPts val="325"/>
              </a:spcBef>
              <a:buFont typeface="Arial"/>
              <a:buChar char="•"/>
              <a:defRPr/>
            </a:pPr>
            <a:r>
              <a:rPr lang="en-US" sz="1200" b="0" dirty="0" smtClean="0">
                <a:solidFill>
                  <a:srgbClr val="595959"/>
                </a:solidFill>
                <a:latin typeface="News Gothic Cond"/>
                <a:cs typeface="News Gothic Cond"/>
              </a:rPr>
              <a:t>Identify and correct inefficiencies </a:t>
            </a:r>
          </a:p>
          <a:p>
            <a:pPr marL="171450" indent="-171450">
              <a:spcBef>
                <a:spcPts val="325"/>
              </a:spcBef>
              <a:buFont typeface="Arial"/>
              <a:buChar char="•"/>
              <a:defRPr/>
            </a:pPr>
            <a:r>
              <a:rPr lang="en-US" sz="1200" b="0" dirty="0" smtClean="0">
                <a:solidFill>
                  <a:srgbClr val="595959"/>
                </a:solidFill>
                <a:latin typeface="News Gothic Cond"/>
                <a:cs typeface="News Gothic Cond"/>
              </a:rPr>
              <a:t>Reduce on-hand inventories</a:t>
            </a:r>
          </a:p>
          <a:p>
            <a:pPr marL="171450" indent="-171450">
              <a:spcBef>
                <a:spcPts val="325"/>
              </a:spcBef>
              <a:buFont typeface="Arial"/>
              <a:buChar char="•"/>
              <a:defRPr/>
            </a:pPr>
            <a:r>
              <a:rPr lang="en-US" sz="1200" b="0" dirty="0" smtClean="0">
                <a:solidFill>
                  <a:srgbClr val="595959"/>
                </a:solidFill>
                <a:latin typeface="News Gothic Cond"/>
                <a:cs typeface="News Gothic Cond"/>
              </a:rPr>
              <a:t>Find suppliers that are quick to respond</a:t>
            </a:r>
          </a:p>
          <a:p>
            <a:pPr>
              <a:spcBef>
                <a:spcPct val="50000"/>
              </a:spcBef>
              <a:buClr>
                <a:srgbClr val="0070C0"/>
              </a:buClr>
              <a:buFont typeface="Wingdings" charset="0"/>
              <a:buNone/>
              <a:defRPr/>
            </a:pPr>
            <a:r>
              <a:rPr lang="en-US" sz="1400" dirty="0" smtClean="0">
                <a:solidFill>
                  <a:schemeClr val="tx1"/>
                </a:solidFill>
                <a:latin typeface="News Gothic Cond"/>
                <a:cs typeface="News Gothic Cond"/>
              </a:rPr>
              <a:t>Pain points</a:t>
            </a:r>
          </a:p>
          <a:p>
            <a:pPr marL="171450" indent="-171450">
              <a:spcBef>
                <a:spcPts val="325"/>
              </a:spcBef>
              <a:buFont typeface="Arial"/>
              <a:buChar char="•"/>
              <a:defRPr/>
            </a:pPr>
            <a:r>
              <a:rPr lang="en-US" sz="1200" b="0" dirty="0" smtClean="0">
                <a:solidFill>
                  <a:srgbClr val="595959"/>
                </a:solidFill>
                <a:latin typeface="News Gothic Cond"/>
                <a:cs typeface="News Gothic Cond"/>
              </a:rPr>
              <a:t>Has been burned in the past by cheaper suppliers that miss deadlines and ship defects</a:t>
            </a:r>
          </a:p>
          <a:p>
            <a:pPr marL="171450" indent="-171450">
              <a:spcBef>
                <a:spcPts val="325"/>
              </a:spcBef>
              <a:buFont typeface="Arial"/>
              <a:buChar char="•"/>
              <a:defRPr/>
            </a:pPr>
            <a:r>
              <a:rPr lang="en-US" sz="1200" b="0" dirty="0" smtClean="0">
                <a:solidFill>
                  <a:srgbClr val="595959"/>
                </a:solidFill>
                <a:latin typeface="News Gothic Cond"/>
                <a:cs typeface="News Gothic Cond"/>
              </a:rPr>
              <a:t>Prefers to work with a single person that truly understands the direness of Hank’s situation</a:t>
            </a:r>
          </a:p>
          <a:p>
            <a:pPr marL="171450" indent="-171450">
              <a:spcBef>
                <a:spcPts val="325"/>
              </a:spcBef>
              <a:buFont typeface="Arial"/>
              <a:buChar char="•"/>
              <a:defRPr/>
            </a:pPr>
            <a:r>
              <a:rPr lang="en-US" sz="1200" b="0" dirty="0" smtClean="0">
                <a:solidFill>
                  <a:srgbClr val="595959"/>
                </a:solidFill>
                <a:latin typeface="News Gothic Cond"/>
                <a:cs typeface="News Gothic Cond"/>
              </a:rPr>
              <a:t>With corrective maintenance, every minute his equipment is down, he’s losing money</a:t>
            </a:r>
          </a:p>
          <a:p>
            <a:pPr marL="171450" indent="-171450">
              <a:spcBef>
                <a:spcPts val="325"/>
              </a:spcBef>
              <a:buFont typeface="Arial"/>
              <a:buChar char="•"/>
              <a:defRPr/>
            </a:pPr>
            <a:r>
              <a:rPr lang="en-US" sz="1200" b="0" dirty="0" smtClean="0">
                <a:solidFill>
                  <a:srgbClr val="595959"/>
                </a:solidFill>
                <a:latin typeface="News Gothic Cond"/>
                <a:cs typeface="News Gothic Cond"/>
              </a:rPr>
              <a:t>With preventative maintenance, Hank wants to know the products he buys are durable and of high quality</a:t>
            </a:r>
          </a:p>
          <a:p>
            <a:pPr>
              <a:spcBef>
                <a:spcPct val="50000"/>
              </a:spcBef>
              <a:buClr>
                <a:srgbClr val="0070C0"/>
              </a:buClr>
              <a:buFont typeface="Wingdings" charset="0"/>
              <a:buNone/>
              <a:defRPr/>
            </a:pPr>
            <a:endParaRPr lang="en-US" sz="1200" b="0" dirty="0" smtClean="0">
              <a:solidFill>
                <a:srgbClr val="595959"/>
              </a:solidFill>
              <a:latin typeface="News Gothic Cond"/>
              <a:cs typeface="News Gothic Cond"/>
            </a:endParaRPr>
          </a:p>
        </p:txBody>
      </p:sp>
      <p:sp>
        <p:nvSpPr>
          <p:cNvPr id="7" name="TextBox 14"/>
          <p:cNvSpPr txBox="1">
            <a:spLocks noChangeArrowheads="1"/>
          </p:cNvSpPr>
          <p:nvPr/>
        </p:nvSpPr>
        <p:spPr bwMode="auto">
          <a:xfrm>
            <a:off x="3203575" y="838200"/>
            <a:ext cx="3273425" cy="136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719138" algn="l"/>
              </a:tabLst>
              <a:defRPr sz="2200" b="1">
                <a:solidFill>
                  <a:srgbClr val="262626"/>
                </a:solidFill>
                <a:latin typeface="Trebuchet MS" charset="0"/>
                <a:ea typeface="ＭＳ Ｐゴシック" charset="0"/>
                <a:cs typeface="ＭＳ Ｐゴシック" charset="0"/>
              </a:defRPr>
            </a:lvl1pPr>
            <a:lvl2pPr marL="742950" indent="-285750" eaLnBrk="0" hangingPunct="0">
              <a:tabLst>
                <a:tab pos="719138" algn="l"/>
              </a:tabLst>
              <a:defRPr sz="2200" b="1">
                <a:solidFill>
                  <a:srgbClr val="262626"/>
                </a:solidFill>
                <a:latin typeface="Trebuchet MS" charset="0"/>
                <a:ea typeface="ＭＳ Ｐゴシック" charset="0"/>
              </a:defRPr>
            </a:lvl2pPr>
            <a:lvl3pPr marL="1143000" indent="-228600" eaLnBrk="0" hangingPunct="0">
              <a:tabLst>
                <a:tab pos="719138" algn="l"/>
              </a:tabLst>
              <a:defRPr sz="2200" b="1">
                <a:solidFill>
                  <a:srgbClr val="262626"/>
                </a:solidFill>
                <a:latin typeface="Trebuchet MS" charset="0"/>
                <a:ea typeface="ＭＳ Ｐゴシック" charset="0"/>
              </a:defRPr>
            </a:lvl3pPr>
            <a:lvl4pPr marL="1600200" indent="-228600" eaLnBrk="0" hangingPunct="0">
              <a:tabLst>
                <a:tab pos="719138" algn="l"/>
              </a:tabLst>
              <a:defRPr sz="2200" b="1">
                <a:solidFill>
                  <a:srgbClr val="262626"/>
                </a:solidFill>
                <a:latin typeface="Trebuchet MS" charset="0"/>
                <a:ea typeface="ＭＳ Ｐゴシック" charset="0"/>
              </a:defRPr>
            </a:lvl4pPr>
            <a:lvl5pPr marL="2057400" indent="-228600" eaLnBrk="0" hangingPunct="0">
              <a:tabLst>
                <a:tab pos="719138" algn="l"/>
              </a:tabLst>
              <a:defRPr sz="2200" b="1">
                <a:solidFill>
                  <a:srgbClr val="262626"/>
                </a:solidFill>
                <a:latin typeface="Trebuchet MS" charset="0"/>
                <a:ea typeface="ＭＳ Ｐゴシック" charset="0"/>
              </a:defRPr>
            </a:lvl5pPr>
            <a:lvl6pPr marL="2514600" indent="-228600" eaLnBrk="0" fontAlgn="base" hangingPunct="0">
              <a:spcBef>
                <a:spcPct val="0"/>
              </a:spcBef>
              <a:spcAft>
                <a:spcPct val="0"/>
              </a:spcAft>
              <a:tabLst>
                <a:tab pos="719138" algn="l"/>
              </a:tabLst>
              <a:defRPr sz="2200" b="1">
                <a:solidFill>
                  <a:srgbClr val="262626"/>
                </a:solidFill>
                <a:latin typeface="Trebuchet MS" charset="0"/>
                <a:ea typeface="ＭＳ Ｐゴシック" charset="0"/>
              </a:defRPr>
            </a:lvl6pPr>
            <a:lvl7pPr marL="2971800" indent="-228600" eaLnBrk="0" fontAlgn="base" hangingPunct="0">
              <a:spcBef>
                <a:spcPct val="0"/>
              </a:spcBef>
              <a:spcAft>
                <a:spcPct val="0"/>
              </a:spcAft>
              <a:tabLst>
                <a:tab pos="719138" algn="l"/>
              </a:tabLst>
              <a:defRPr sz="2200" b="1">
                <a:solidFill>
                  <a:srgbClr val="262626"/>
                </a:solidFill>
                <a:latin typeface="Trebuchet MS" charset="0"/>
                <a:ea typeface="ＭＳ Ｐゴシック" charset="0"/>
              </a:defRPr>
            </a:lvl7pPr>
            <a:lvl8pPr marL="3429000" indent="-228600" eaLnBrk="0" fontAlgn="base" hangingPunct="0">
              <a:spcBef>
                <a:spcPct val="0"/>
              </a:spcBef>
              <a:spcAft>
                <a:spcPct val="0"/>
              </a:spcAft>
              <a:tabLst>
                <a:tab pos="719138" algn="l"/>
              </a:tabLst>
              <a:defRPr sz="2200" b="1">
                <a:solidFill>
                  <a:srgbClr val="262626"/>
                </a:solidFill>
                <a:latin typeface="Trebuchet MS" charset="0"/>
                <a:ea typeface="ＭＳ Ｐゴシック" charset="0"/>
              </a:defRPr>
            </a:lvl8pPr>
            <a:lvl9pPr marL="3886200" indent="-228600" eaLnBrk="0" fontAlgn="base" hangingPunct="0">
              <a:spcBef>
                <a:spcPct val="0"/>
              </a:spcBef>
              <a:spcAft>
                <a:spcPct val="0"/>
              </a:spcAft>
              <a:tabLst>
                <a:tab pos="719138" algn="l"/>
              </a:tabLst>
              <a:defRPr sz="2200" b="1">
                <a:solidFill>
                  <a:srgbClr val="262626"/>
                </a:solidFill>
                <a:latin typeface="Trebuchet MS" charset="0"/>
                <a:ea typeface="ＭＳ Ｐゴシック" charset="0"/>
              </a:defRPr>
            </a:lvl9pPr>
          </a:lstStyle>
          <a:p>
            <a:pPr eaLnBrk="1" hangingPunct="1"/>
            <a:r>
              <a:rPr lang="en-AU" sz="1600">
                <a:solidFill>
                  <a:srgbClr val="595959"/>
                </a:solidFill>
                <a:latin typeface="Arial Narrow" charset="0"/>
              </a:rPr>
              <a:t>Hank Miller</a:t>
            </a:r>
            <a:endParaRPr lang="en-AU" sz="1600" b="0">
              <a:solidFill>
                <a:srgbClr val="595959"/>
              </a:solidFill>
              <a:latin typeface="Arial Narrow" charset="0"/>
            </a:endParaRPr>
          </a:p>
          <a:p>
            <a:pPr eaLnBrk="1" hangingPunct="1">
              <a:spcAft>
                <a:spcPts val="600"/>
              </a:spcAft>
            </a:pPr>
            <a:r>
              <a:rPr lang="en-AU" sz="1400" b="0">
                <a:solidFill>
                  <a:srgbClr val="595959"/>
                </a:solidFill>
                <a:latin typeface="Arial Narrow" charset="0"/>
              </a:rPr>
              <a:t>Engineering Manager</a:t>
            </a:r>
          </a:p>
          <a:p>
            <a:pPr>
              <a:spcBef>
                <a:spcPts val="325"/>
              </a:spcBef>
              <a:buClr>
                <a:srgbClr val="0070C0"/>
              </a:buClr>
            </a:pPr>
            <a:r>
              <a:rPr lang="en-AU" sz="1200" b="0">
                <a:solidFill>
                  <a:srgbClr val="000000"/>
                </a:solidFill>
                <a:latin typeface="News Gothic Cond" charset="0"/>
                <a:cs typeface="News Gothic Cond" charset="0"/>
              </a:rPr>
              <a:t>Age</a:t>
            </a:r>
            <a:r>
              <a:rPr lang="en-AU" sz="1200" b="0">
                <a:solidFill>
                  <a:srgbClr val="595959"/>
                </a:solidFill>
                <a:latin typeface="News Gothic Cond" charset="0"/>
                <a:cs typeface="News Gothic Cond" charset="0"/>
              </a:rPr>
              <a:t>: 46</a:t>
            </a:r>
          </a:p>
          <a:p>
            <a:pPr>
              <a:spcBef>
                <a:spcPts val="325"/>
              </a:spcBef>
              <a:buClr>
                <a:srgbClr val="0070C0"/>
              </a:buClr>
            </a:pPr>
            <a:r>
              <a:rPr lang="en-AU" sz="1200" b="0">
                <a:solidFill>
                  <a:srgbClr val="000000"/>
                </a:solidFill>
                <a:latin typeface="News Gothic Cond" charset="0"/>
                <a:cs typeface="News Gothic Cond" charset="0"/>
              </a:rPr>
              <a:t>Company</a:t>
            </a:r>
            <a:r>
              <a:rPr lang="en-AU" sz="1200" b="0">
                <a:solidFill>
                  <a:srgbClr val="595959"/>
                </a:solidFill>
                <a:latin typeface="News Gothic Cond" charset="0"/>
                <a:cs typeface="News Gothic Cond" charset="0"/>
              </a:rPr>
              <a:t>: $110 million utility plant</a:t>
            </a:r>
          </a:p>
          <a:p>
            <a:pPr eaLnBrk="1" hangingPunct="1"/>
            <a:endParaRPr lang="en-US" sz="1600" b="0">
              <a:solidFill>
                <a:srgbClr val="595959"/>
              </a:solidFill>
              <a:latin typeface="Arial Narrow" charset="0"/>
            </a:endParaRPr>
          </a:p>
        </p:txBody>
      </p:sp>
      <p:sp>
        <p:nvSpPr>
          <p:cNvPr id="8" name="TextBox 15"/>
          <p:cNvSpPr txBox="1">
            <a:spLocks noChangeArrowheads="1"/>
          </p:cNvSpPr>
          <p:nvPr/>
        </p:nvSpPr>
        <p:spPr bwMode="auto">
          <a:xfrm>
            <a:off x="228600" y="3734905"/>
            <a:ext cx="25431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b="1">
                <a:solidFill>
                  <a:srgbClr val="262626"/>
                </a:solidFill>
                <a:latin typeface="Trebuchet MS" charset="0"/>
                <a:ea typeface="ＭＳ Ｐゴシック" charset="0"/>
                <a:cs typeface="ＭＳ Ｐゴシック" charset="0"/>
              </a:defRPr>
            </a:lvl1pPr>
            <a:lvl2pPr marL="742950" indent="-285750" eaLnBrk="0" hangingPunct="0">
              <a:defRPr sz="2200" b="1">
                <a:solidFill>
                  <a:srgbClr val="262626"/>
                </a:solidFill>
                <a:latin typeface="Trebuchet MS" charset="0"/>
                <a:ea typeface="ＭＳ Ｐゴシック" charset="0"/>
              </a:defRPr>
            </a:lvl2pPr>
            <a:lvl3pPr marL="1143000" indent="-228600" eaLnBrk="0" hangingPunct="0">
              <a:defRPr sz="2200" b="1">
                <a:solidFill>
                  <a:srgbClr val="262626"/>
                </a:solidFill>
                <a:latin typeface="Trebuchet MS" charset="0"/>
                <a:ea typeface="ＭＳ Ｐゴシック" charset="0"/>
              </a:defRPr>
            </a:lvl3pPr>
            <a:lvl4pPr marL="1600200" indent="-228600" eaLnBrk="0" hangingPunct="0">
              <a:defRPr sz="2200" b="1">
                <a:solidFill>
                  <a:srgbClr val="262626"/>
                </a:solidFill>
                <a:latin typeface="Trebuchet MS" charset="0"/>
                <a:ea typeface="ＭＳ Ｐゴシック" charset="0"/>
              </a:defRPr>
            </a:lvl4pPr>
            <a:lvl5pPr marL="2057400" indent="-228600" eaLnBrk="0" hangingPunct="0">
              <a:defRPr sz="2200" b="1">
                <a:solidFill>
                  <a:srgbClr val="262626"/>
                </a:solidFill>
                <a:latin typeface="Trebuchet MS" charset="0"/>
                <a:ea typeface="ＭＳ Ｐゴシック" charset="0"/>
              </a:defRPr>
            </a:lvl5pPr>
            <a:lvl6pPr marL="2514600" indent="-228600" eaLnBrk="0" fontAlgn="base" hangingPunct="0">
              <a:spcBef>
                <a:spcPct val="0"/>
              </a:spcBef>
              <a:spcAft>
                <a:spcPct val="0"/>
              </a:spcAft>
              <a:defRPr sz="2200" b="1">
                <a:solidFill>
                  <a:srgbClr val="262626"/>
                </a:solidFill>
                <a:latin typeface="Trebuchet MS" charset="0"/>
                <a:ea typeface="ＭＳ Ｐゴシック" charset="0"/>
              </a:defRPr>
            </a:lvl6pPr>
            <a:lvl7pPr marL="2971800" indent="-228600" eaLnBrk="0" fontAlgn="base" hangingPunct="0">
              <a:spcBef>
                <a:spcPct val="0"/>
              </a:spcBef>
              <a:spcAft>
                <a:spcPct val="0"/>
              </a:spcAft>
              <a:defRPr sz="2200" b="1">
                <a:solidFill>
                  <a:srgbClr val="262626"/>
                </a:solidFill>
                <a:latin typeface="Trebuchet MS" charset="0"/>
                <a:ea typeface="ＭＳ Ｐゴシック" charset="0"/>
              </a:defRPr>
            </a:lvl7pPr>
            <a:lvl8pPr marL="3429000" indent="-228600" eaLnBrk="0" fontAlgn="base" hangingPunct="0">
              <a:spcBef>
                <a:spcPct val="0"/>
              </a:spcBef>
              <a:spcAft>
                <a:spcPct val="0"/>
              </a:spcAft>
              <a:defRPr sz="2200" b="1">
                <a:solidFill>
                  <a:srgbClr val="262626"/>
                </a:solidFill>
                <a:latin typeface="Trebuchet MS" charset="0"/>
                <a:ea typeface="ＭＳ Ｐゴシック" charset="0"/>
              </a:defRPr>
            </a:lvl8pPr>
            <a:lvl9pPr marL="3886200" indent="-228600" eaLnBrk="0" fontAlgn="base" hangingPunct="0">
              <a:spcBef>
                <a:spcPct val="0"/>
              </a:spcBef>
              <a:spcAft>
                <a:spcPct val="0"/>
              </a:spcAft>
              <a:defRPr sz="2200" b="1">
                <a:solidFill>
                  <a:srgbClr val="262626"/>
                </a:solidFill>
                <a:latin typeface="Trebuchet MS" charset="0"/>
                <a:ea typeface="ＭＳ Ｐゴシック" charset="0"/>
              </a:defRPr>
            </a:lvl9pPr>
          </a:lstStyle>
          <a:p>
            <a:pPr eaLnBrk="1" hangingPunct="1"/>
            <a:r>
              <a:rPr lang="en-US" sz="1400" i="1" dirty="0">
                <a:solidFill>
                  <a:srgbClr val="595959"/>
                </a:solidFill>
                <a:latin typeface="News Gothic Cond" charset="0"/>
                <a:cs typeface="News Gothic Cond" charset="0"/>
              </a:rPr>
              <a:t>“I care about price, speed, and reliable service.”</a:t>
            </a:r>
            <a:r>
              <a:rPr lang="en-US" altLang="ja-JP" sz="1400" i="1" dirty="0">
                <a:solidFill>
                  <a:srgbClr val="595959"/>
                </a:solidFill>
                <a:latin typeface="News Gothic Cond" charset="0"/>
                <a:cs typeface="News Gothic Cond" charset="0"/>
              </a:rPr>
              <a:t> </a:t>
            </a:r>
          </a:p>
          <a:p>
            <a:pPr eaLnBrk="1" hangingPunct="1"/>
            <a:endParaRPr lang="en-US" sz="2000" b="0" i="1" dirty="0">
              <a:solidFill>
                <a:srgbClr val="595959"/>
              </a:solidFill>
              <a:latin typeface="News Gothic Cond" charset="0"/>
              <a:cs typeface="News Gothic Cond" charset="0"/>
            </a:endParaRPr>
          </a:p>
        </p:txBody>
      </p:sp>
      <p:cxnSp>
        <p:nvCxnSpPr>
          <p:cNvPr id="9" name="Straight Connector 8"/>
          <p:cNvCxnSpPr/>
          <p:nvPr/>
        </p:nvCxnSpPr>
        <p:spPr bwMode="auto">
          <a:xfrm rot="5400000">
            <a:off x="380207" y="3701256"/>
            <a:ext cx="5486400" cy="1587"/>
          </a:xfrm>
          <a:prstGeom prst="line">
            <a:avLst/>
          </a:prstGeom>
          <a:ln w="12700" cap="flat" cmpd="sng" algn="ctr">
            <a:solidFill>
              <a:schemeClr val="tx2">
                <a:lumMod val="20000"/>
                <a:lumOff val="80000"/>
              </a:schemeClr>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bwMode="auto">
          <a:xfrm rot="5400000">
            <a:off x="3505994" y="3701256"/>
            <a:ext cx="5486400" cy="1588"/>
          </a:xfrm>
          <a:prstGeom prst="line">
            <a:avLst/>
          </a:prstGeom>
          <a:ln w="12700" cap="flat" cmpd="sng" algn="ctr">
            <a:solidFill>
              <a:schemeClr val="tx2">
                <a:lumMod val="20000"/>
                <a:lumOff val="80000"/>
              </a:schemeClr>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 name="Title 1"/>
          <p:cNvSpPr txBox="1">
            <a:spLocks/>
          </p:cNvSpPr>
          <p:nvPr/>
        </p:nvSpPr>
        <p:spPr bwMode="auto">
          <a:xfrm>
            <a:off x="347134" y="183488"/>
            <a:ext cx="5902854"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200" b="1">
                <a:solidFill>
                  <a:srgbClr val="262626"/>
                </a:solidFill>
                <a:latin typeface="Trebuchet MS" charset="0"/>
                <a:ea typeface="ＭＳ Ｐゴシック" charset="0"/>
                <a:cs typeface="ＭＳ Ｐゴシック" charset="0"/>
              </a:defRPr>
            </a:lvl1pPr>
            <a:lvl2pPr marL="742950" indent="-285750" eaLnBrk="0" hangingPunct="0">
              <a:defRPr sz="2200" b="1">
                <a:solidFill>
                  <a:srgbClr val="262626"/>
                </a:solidFill>
                <a:latin typeface="Trebuchet MS" charset="0"/>
                <a:ea typeface="ＭＳ Ｐゴシック" charset="0"/>
              </a:defRPr>
            </a:lvl2pPr>
            <a:lvl3pPr marL="1143000" indent="-228600" eaLnBrk="0" hangingPunct="0">
              <a:defRPr sz="2200" b="1">
                <a:solidFill>
                  <a:srgbClr val="262626"/>
                </a:solidFill>
                <a:latin typeface="Trebuchet MS" charset="0"/>
                <a:ea typeface="ＭＳ Ｐゴシック" charset="0"/>
              </a:defRPr>
            </a:lvl3pPr>
            <a:lvl4pPr marL="1600200" indent="-228600" eaLnBrk="0" hangingPunct="0">
              <a:defRPr sz="2200" b="1">
                <a:solidFill>
                  <a:srgbClr val="262626"/>
                </a:solidFill>
                <a:latin typeface="Trebuchet MS" charset="0"/>
                <a:ea typeface="ＭＳ Ｐゴシック" charset="0"/>
              </a:defRPr>
            </a:lvl4pPr>
            <a:lvl5pPr marL="2057400" indent="-228600" eaLnBrk="0" hangingPunct="0">
              <a:defRPr sz="2200" b="1">
                <a:solidFill>
                  <a:srgbClr val="262626"/>
                </a:solidFill>
                <a:latin typeface="Trebuchet MS" charset="0"/>
                <a:ea typeface="ＭＳ Ｐゴシック" charset="0"/>
              </a:defRPr>
            </a:lvl5pPr>
            <a:lvl6pPr marL="2514600" indent="-228600" eaLnBrk="0" fontAlgn="base" hangingPunct="0">
              <a:spcBef>
                <a:spcPct val="0"/>
              </a:spcBef>
              <a:spcAft>
                <a:spcPct val="0"/>
              </a:spcAft>
              <a:defRPr sz="2200" b="1">
                <a:solidFill>
                  <a:srgbClr val="262626"/>
                </a:solidFill>
                <a:latin typeface="Trebuchet MS" charset="0"/>
                <a:ea typeface="ＭＳ Ｐゴシック" charset="0"/>
              </a:defRPr>
            </a:lvl6pPr>
            <a:lvl7pPr marL="2971800" indent="-228600" eaLnBrk="0" fontAlgn="base" hangingPunct="0">
              <a:spcBef>
                <a:spcPct val="0"/>
              </a:spcBef>
              <a:spcAft>
                <a:spcPct val="0"/>
              </a:spcAft>
              <a:defRPr sz="2200" b="1">
                <a:solidFill>
                  <a:srgbClr val="262626"/>
                </a:solidFill>
                <a:latin typeface="Trebuchet MS" charset="0"/>
                <a:ea typeface="ＭＳ Ｐゴシック" charset="0"/>
              </a:defRPr>
            </a:lvl7pPr>
            <a:lvl8pPr marL="3429000" indent="-228600" eaLnBrk="0" fontAlgn="base" hangingPunct="0">
              <a:spcBef>
                <a:spcPct val="0"/>
              </a:spcBef>
              <a:spcAft>
                <a:spcPct val="0"/>
              </a:spcAft>
              <a:defRPr sz="2200" b="1">
                <a:solidFill>
                  <a:srgbClr val="262626"/>
                </a:solidFill>
                <a:latin typeface="Trebuchet MS" charset="0"/>
                <a:ea typeface="ＭＳ Ｐゴシック" charset="0"/>
              </a:defRPr>
            </a:lvl8pPr>
            <a:lvl9pPr marL="3886200" indent="-228600" eaLnBrk="0" fontAlgn="base" hangingPunct="0">
              <a:spcBef>
                <a:spcPct val="0"/>
              </a:spcBef>
              <a:spcAft>
                <a:spcPct val="0"/>
              </a:spcAft>
              <a:defRPr sz="2200" b="1">
                <a:solidFill>
                  <a:srgbClr val="262626"/>
                </a:solidFill>
                <a:latin typeface="Trebuchet MS" charset="0"/>
                <a:ea typeface="ＭＳ Ｐゴシック" charset="0"/>
              </a:defRPr>
            </a:lvl9pPr>
          </a:lstStyle>
          <a:p>
            <a:r>
              <a:rPr lang="en-US" sz="2800" dirty="0">
                <a:solidFill>
                  <a:schemeClr val="tx1"/>
                </a:solidFill>
                <a:latin typeface="News Gothic Cond" charset="0"/>
                <a:cs typeface="News Gothic Cond" charset="0"/>
              </a:rPr>
              <a:t>The MRO Facility Manager</a:t>
            </a:r>
            <a:endParaRPr lang="en-AU" sz="2800" dirty="0">
              <a:solidFill>
                <a:schemeClr val="tx1"/>
              </a:solidFill>
              <a:latin typeface="News Gothic Cond" charset="0"/>
              <a:cs typeface="News Gothic Cond" charset="0"/>
            </a:endParaRPr>
          </a:p>
        </p:txBody>
      </p:sp>
      <p:sp>
        <p:nvSpPr>
          <p:cNvPr id="12" name="TextBox 11"/>
          <p:cNvSpPr txBox="1"/>
          <p:nvPr/>
        </p:nvSpPr>
        <p:spPr>
          <a:xfrm>
            <a:off x="6443663" y="4365625"/>
            <a:ext cx="2449512" cy="2303463"/>
          </a:xfrm>
          <a:prstGeom prst="rect">
            <a:avLst/>
          </a:prstGeom>
          <a:noFill/>
        </p:spPr>
        <p:txBody>
          <a:bodyPr>
            <a:spAutoFit/>
          </a:bodyPr>
          <a:lstStyle>
            <a:lvl1pPr eaLnBrk="0" hangingPunct="0">
              <a:defRPr sz="2200" b="1">
                <a:solidFill>
                  <a:srgbClr val="262626"/>
                </a:solidFill>
                <a:latin typeface="Trebuchet MS" charset="0"/>
                <a:ea typeface="ＭＳ Ｐゴシック" charset="0"/>
                <a:cs typeface="ＭＳ Ｐゴシック" charset="0"/>
              </a:defRPr>
            </a:lvl1pPr>
            <a:lvl2pPr marL="37931725" indent="-37474525" eaLnBrk="0" hangingPunct="0">
              <a:defRPr sz="2200" b="1">
                <a:solidFill>
                  <a:srgbClr val="262626"/>
                </a:solidFill>
                <a:latin typeface="Trebuchet MS" charset="0"/>
                <a:ea typeface="ＭＳ Ｐゴシック" charset="0"/>
              </a:defRPr>
            </a:lvl2pPr>
            <a:lvl3pPr eaLnBrk="0" hangingPunct="0">
              <a:defRPr sz="2200" b="1">
                <a:solidFill>
                  <a:srgbClr val="262626"/>
                </a:solidFill>
                <a:latin typeface="Trebuchet MS" charset="0"/>
                <a:ea typeface="ＭＳ Ｐゴシック" charset="0"/>
              </a:defRPr>
            </a:lvl3pPr>
            <a:lvl4pPr eaLnBrk="0" hangingPunct="0">
              <a:defRPr sz="2200" b="1">
                <a:solidFill>
                  <a:srgbClr val="262626"/>
                </a:solidFill>
                <a:latin typeface="Trebuchet MS" charset="0"/>
                <a:ea typeface="ＭＳ Ｐゴシック" charset="0"/>
              </a:defRPr>
            </a:lvl4pPr>
            <a:lvl5pPr eaLnBrk="0" hangingPunct="0">
              <a:defRPr sz="2200" b="1">
                <a:solidFill>
                  <a:srgbClr val="262626"/>
                </a:solidFill>
                <a:latin typeface="Trebuchet MS" charset="0"/>
                <a:ea typeface="ＭＳ Ｐゴシック" charset="0"/>
              </a:defRPr>
            </a:lvl5pPr>
            <a:lvl6pPr marL="457200" eaLnBrk="0" fontAlgn="base" hangingPunct="0">
              <a:spcBef>
                <a:spcPct val="0"/>
              </a:spcBef>
              <a:spcAft>
                <a:spcPct val="0"/>
              </a:spcAft>
              <a:defRPr sz="2200" b="1">
                <a:solidFill>
                  <a:srgbClr val="262626"/>
                </a:solidFill>
                <a:latin typeface="Trebuchet MS" charset="0"/>
                <a:ea typeface="ＭＳ Ｐゴシック" charset="0"/>
              </a:defRPr>
            </a:lvl6pPr>
            <a:lvl7pPr marL="914400" eaLnBrk="0" fontAlgn="base" hangingPunct="0">
              <a:spcBef>
                <a:spcPct val="0"/>
              </a:spcBef>
              <a:spcAft>
                <a:spcPct val="0"/>
              </a:spcAft>
              <a:defRPr sz="2200" b="1">
                <a:solidFill>
                  <a:srgbClr val="262626"/>
                </a:solidFill>
                <a:latin typeface="Trebuchet MS" charset="0"/>
                <a:ea typeface="ＭＳ Ｐゴシック" charset="0"/>
              </a:defRPr>
            </a:lvl7pPr>
            <a:lvl8pPr marL="1371600" eaLnBrk="0" fontAlgn="base" hangingPunct="0">
              <a:spcBef>
                <a:spcPct val="0"/>
              </a:spcBef>
              <a:spcAft>
                <a:spcPct val="0"/>
              </a:spcAft>
              <a:defRPr sz="2200" b="1">
                <a:solidFill>
                  <a:srgbClr val="262626"/>
                </a:solidFill>
                <a:latin typeface="Trebuchet MS" charset="0"/>
                <a:ea typeface="ＭＳ Ｐゴシック" charset="0"/>
              </a:defRPr>
            </a:lvl8pPr>
            <a:lvl9pPr marL="1828800" eaLnBrk="0" fontAlgn="base" hangingPunct="0">
              <a:spcBef>
                <a:spcPct val="0"/>
              </a:spcBef>
              <a:spcAft>
                <a:spcPct val="0"/>
              </a:spcAft>
              <a:defRPr sz="2200" b="1">
                <a:solidFill>
                  <a:srgbClr val="262626"/>
                </a:solidFill>
                <a:latin typeface="Trebuchet MS" charset="0"/>
                <a:ea typeface="ＭＳ Ｐゴシック" charset="0"/>
              </a:defRPr>
            </a:lvl9pPr>
          </a:lstStyle>
          <a:p>
            <a:pPr eaLnBrk="1" hangingPunct="1">
              <a:defRPr/>
            </a:pPr>
            <a:r>
              <a:rPr lang="en-AU" sz="1400" dirty="0" smtClean="0">
                <a:solidFill>
                  <a:srgbClr val="000000"/>
                </a:solidFill>
                <a:latin typeface="News Gothic Cond"/>
                <a:cs typeface="News Gothic Cond"/>
              </a:rPr>
              <a:t>Common Questions</a:t>
            </a:r>
          </a:p>
          <a:p>
            <a:pPr marL="171450" indent="-171450">
              <a:spcBef>
                <a:spcPts val="325"/>
              </a:spcBef>
              <a:buFont typeface="Arial"/>
              <a:buChar char="•"/>
              <a:defRPr/>
            </a:pPr>
            <a:r>
              <a:rPr lang="en-US" sz="1200" b="0" dirty="0" smtClean="0">
                <a:solidFill>
                  <a:srgbClr val="595959"/>
                </a:solidFill>
                <a:latin typeface="News Gothic Cond"/>
                <a:cs typeface="News Gothic Cond"/>
              </a:rPr>
              <a:t>“How can you save me money?”</a:t>
            </a:r>
          </a:p>
          <a:p>
            <a:pPr marL="171450" indent="-171450">
              <a:spcBef>
                <a:spcPts val="325"/>
              </a:spcBef>
              <a:buFont typeface="Arial"/>
              <a:buChar char="•"/>
              <a:defRPr/>
            </a:pPr>
            <a:r>
              <a:rPr lang="en-US" sz="1200" b="0" dirty="0" smtClean="0">
                <a:solidFill>
                  <a:srgbClr val="595959"/>
                </a:solidFill>
                <a:latin typeface="News Gothic Cond"/>
                <a:cs typeface="News Gothic Cond"/>
              </a:rPr>
              <a:t>“How quickly do you respond?”</a:t>
            </a:r>
          </a:p>
          <a:p>
            <a:pPr marL="171450" indent="-171450">
              <a:spcBef>
                <a:spcPts val="325"/>
              </a:spcBef>
              <a:buFont typeface="Arial"/>
              <a:buChar char="•"/>
              <a:defRPr/>
            </a:pPr>
            <a:r>
              <a:rPr lang="en-US" sz="1200" b="0" dirty="0" smtClean="0">
                <a:solidFill>
                  <a:srgbClr val="595959"/>
                </a:solidFill>
                <a:latin typeface="News Gothic Cond"/>
                <a:cs typeface="News Gothic Cond"/>
              </a:rPr>
              <a:t>“How much is it gonna cost me?”</a:t>
            </a:r>
          </a:p>
          <a:p>
            <a:pPr marL="171450" indent="-171450">
              <a:spcBef>
                <a:spcPts val="325"/>
              </a:spcBef>
              <a:buFont typeface="Arial"/>
              <a:buChar char="•"/>
              <a:defRPr/>
            </a:pPr>
            <a:r>
              <a:rPr lang="en-US" sz="1200" b="0" dirty="0" smtClean="0">
                <a:solidFill>
                  <a:srgbClr val="595959"/>
                </a:solidFill>
                <a:latin typeface="News Gothic Cond"/>
                <a:cs typeface="News Gothic Cond"/>
              </a:rPr>
              <a:t>“How quick are your turnarounds?”</a:t>
            </a:r>
          </a:p>
          <a:p>
            <a:pPr marL="171450" indent="-171450">
              <a:spcBef>
                <a:spcPts val="325"/>
              </a:spcBef>
              <a:buFont typeface="Arial"/>
              <a:buChar char="•"/>
              <a:defRPr/>
            </a:pPr>
            <a:r>
              <a:rPr lang="en-US" sz="1200" b="0" dirty="0" smtClean="0">
                <a:solidFill>
                  <a:srgbClr val="595959"/>
                </a:solidFill>
                <a:latin typeface="News Gothic Cond"/>
                <a:cs typeface="News Gothic Cond"/>
              </a:rPr>
              <a:t>“What kind of experience do you have in my industry?”</a:t>
            </a:r>
          </a:p>
          <a:p>
            <a:pPr marL="171450" indent="-171450">
              <a:spcBef>
                <a:spcPts val="325"/>
              </a:spcBef>
              <a:buFont typeface="Arial"/>
              <a:buChar char="•"/>
              <a:defRPr/>
            </a:pPr>
            <a:endParaRPr lang="en-US" sz="1200" b="0" dirty="0" smtClean="0">
              <a:solidFill>
                <a:srgbClr val="595959"/>
              </a:solidFill>
              <a:latin typeface="News Gothic Cond"/>
              <a:cs typeface="News Gothic Cond"/>
            </a:endParaRPr>
          </a:p>
          <a:p>
            <a:pPr marL="171450" indent="-171450">
              <a:spcBef>
                <a:spcPts val="325"/>
              </a:spcBef>
              <a:buFont typeface="Arial"/>
              <a:buChar char="•"/>
              <a:defRPr/>
            </a:pPr>
            <a:endParaRPr lang="en-US" sz="1200" b="0" dirty="0" smtClean="0">
              <a:solidFill>
                <a:srgbClr val="595959"/>
              </a:solidFill>
              <a:latin typeface="News Gothic Cond"/>
              <a:cs typeface="News Gothic Cond"/>
            </a:endParaRPr>
          </a:p>
          <a:p>
            <a:pPr marL="171450" indent="-171450">
              <a:spcBef>
                <a:spcPts val="325"/>
              </a:spcBef>
              <a:buFont typeface="Arial"/>
              <a:buChar char="•"/>
              <a:defRPr/>
            </a:pPr>
            <a:endParaRPr lang="en-US" sz="1200" b="0" dirty="0" smtClean="0">
              <a:solidFill>
                <a:srgbClr val="595959"/>
              </a:solidFill>
              <a:latin typeface="Arial Narrow" charset="0"/>
            </a:endParaRPr>
          </a:p>
        </p:txBody>
      </p:sp>
      <p:pic>
        <p:nvPicPr>
          <p:cNvPr id="13" name="Picture 12"/>
          <p:cNvPicPr preferRelativeResize="0">
            <a:picLocks/>
          </p:cNvPicPr>
          <p:nvPr/>
        </p:nvPicPr>
        <p:blipFill>
          <a:blip r:embed="rId3"/>
          <a:stretch>
            <a:fillRect/>
          </a:stretch>
        </p:blipFill>
        <p:spPr>
          <a:xfrm>
            <a:off x="323850" y="947738"/>
            <a:ext cx="2471738" cy="2617787"/>
          </a:xfrm>
          <a:prstGeom prst="rect">
            <a:avLst/>
          </a:prstGeom>
          <a:noFill/>
          <a:ln>
            <a:noFill/>
          </a:ln>
          <a:effectLst>
            <a:outerShdw blurRad="50800" dist="38100" dir="2700000" algn="tl" rotWithShape="0">
              <a:prstClr val="black">
                <a:alpha val="40000"/>
              </a:prstClr>
            </a:outerShdw>
          </a:effectLst>
        </p:spPr>
      </p:pic>
      <p:sp>
        <p:nvSpPr>
          <p:cNvPr id="14" name="TextBox 16"/>
          <p:cNvSpPr txBox="1">
            <a:spLocks noChangeArrowheads="1"/>
          </p:cNvSpPr>
          <p:nvPr/>
        </p:nvSpPr>
        <p:spPr bwMode="auto">
          <a:xfrm>
            <a:off x="6478588" y="869950"/>
            <a:ext cx="22098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b="1">
                <a:solidFill>
                  <a:srgbClr val="262626"/>
                </a:solidFill>
                <a:latin typeface="Trebuchet MS" charset="0"/>
                <a:ea typeface="ＭＳ Ｐゴシック" charset="0"/>
                <a:cs typeface="ＭＳ Ｐゴシック" charset="0"/>
              </a:defRPr>
            </a:lvl1pPr>
            <a:lvl2pPr marL="742950" indent="-285750" eaLnBrk="0" hangingPunct="0">
              <a:defRPr sz="2200" b="1">
                <a:solidFill>
                  <a:srgbClr val="262626"/>
                </a:solidFill>
                <a:latin typeface="Trebuchet MS" charset="0"/>
                <a:ea typeface="ＭＳ Ｐゴシック" charset="0"/>
              </a:defRPr>
            </a:lvl2pPr>
            <a:lvl3pPr marL="1143000" indent="-228600" eaLnBrk="0" hangingPunct="0">
              <a:defRPr sz="2200" b="1">
                <a:solidFill>
                  <a:srgbClr val="262626"/>
                </a:solidFill>
                <a:latin typeface="Trebuchet MS" charset="0"/>
                <a:ea typeface="ＭＳ Ｐゴシック" charset="0"/>
              </a:defRPr>
            </a:lvl3pPr>
            <a:lvl4pPr marL="1600200" indent="-228600" eaLnBrk="0" hangingPunct="0">
              <a:defRPr sz="2200" b="1">
                <a:solidFill>
                  <a:srgbClr val="262626"/>
                </a:solidFill>
                <a:latin typeface="Trebuchet MS" charset="0"/>
                <a:ea typeface="ＭＳ Ｐゴシック" charset="0"/>
              </a:defRPr>
            </a:lvl4pPr>
            <a:lvl5pPr marL="2057400" indent="-228600" eaLnBrk="0" hangingPunct="0">
              <a:defRPr sz="2200" b="1">
                <a:solidFill>
                  <a:srgbClr val="262626"/>
                </a:solidFill>
                <a:latin typeface="Trebuchet MS" charset="0"/>
                <a:ea typeface="ＭＳ Ｐゴシック" charset="0"/>
              </a:defRPr>
            </a:lvl5pPr>
            <a:lvl6pPr marL="2514600" indent="-228600" eaLnBrk="0" fontAlgn="base" hangingPunct="0">
              <a:spcBef>
                <a:spcPct val="0"/>
              </a:spcBef>
              <a:spcAft>
                <a:spcPct val="0"/>
              </a:spcAft>
              <a:defRPr sz="2200" b="1">
                <a:solidFill>
                  <a:srgbClr val="262626"/>
                </a:solidFill>
                <a:latin typeface="Trebuchet MS" charset="0"/>
                <a:ea typeface="ＭＳ Ｐゴシック" charset="0"/>
              </a:defRPr>
            </a:lvl6pPr>
            <a:lvl7pPr marL="2971800" indent="-228600" eaLnBrk="0" fontAlgn="base" hangingPunct="0">
              <a:spcBef>
                <a:spcPct val="0"/>
              </a:spcBef>
              <a:spcAft>
                <a:spcPct val="0"/>
              </a:spcAft>
              <a:defRPr sz="2200" b="1">
                <a:solidFill>
                  <a:srgbClr val="262626"/>
                </a:solidFill>
                <a:latin typeface="Trebuchet MS" charset="0"/>
                <a:ea typeface="ＭＳ Ｐゴシック" charset="0"/>
              </a:defRPr>
            </a:lvl7pPr>
            <a:lvl8pPr marL="3429000" indent="-228600" eaLnBrk="0" fontAlgn="base" hangingPunct="0">
              <a:spcBef>
                <a:spcPct val="0"/>
              </a:spcBef>
              <a:spcAft>
                <a:spcPct val="0"/>
              </a:spcAft>
              <a:defRPr sz="2200" b="1">
                <a:solidFill>
                  <a:srgbClr val="262626"/>
                </a:solidFill>
                <a:latin typeface="Trebuchet MS" charset="0"/>
                <a:ea typeface="ＭＳ Ｐゴシック" charset="0"/>
              </a:defRPr>
            </a:lvl8pPr>
            <a:lvl9pPr marL="3886200" indent="-228600" eaLnBrk="0" fontAlgn="base" hangingPunct="0">
              <a:spcBef>
                <a:spcPct val="0"/>
              </a:spcBef>
              <a:spcAft>
                <a:spcPct val="0"/>
              </a:spcAft>
              <a:defRPr sz="2200" b="1">
                <a:solidFill>
                  <a:srgbClr val="262626"/>
                </a:solidFill>
                <a:latin typeface="Trebuchet MS" charset="0"/>
                <a:ea typeface="ＭＳ Ｐゴシック" charset="0"/>
              </a:defRPr>
            </a:lvl9pPr>
          </a:lstStyle>
          <a:p>
            <a:pPr eaLnBrk="1" hangingPunct="1"/>
            <a:r>
              <a:rPr lang="en-AU" sz="1400">
                <a:solidFill>
                  <a:srgbClr val="000000"/>
                </a:solidFill>
                <a:latin typeface="News Gothic Cond" charset="0"/>
                <a:cs typeface="News Gothic Cond" charset="0"/>
              </a:rPr>
              <a:t>Cares About</a:t>
            </a:r>
          </a:p>
          <a:p>
            <a:pPr eaLnBrk="1" hangingPunct="1"/>
            <a:endParaRPr lang="en-US" sz="1200" b="0">
              <a:solidFill>
                <a:srgbClr val="595959"/>
              </a:solidFill>
              <a:latin typeface="Arial Narrow" charset="0"/>
            </a:endParaRPr>
          </a:p>
        </p:txBody>
      </p:sp>
      <p:grpSp>
        <p:nvGrpSpPr>
          <p:cNvPr id="15" name="Group 25"/>
          <p:cNvGrpSpPr>
            <a:grpSpLocks/>
          </p:cNvGrpSpPr>
          <p:nvPr/>
        </p:nvGrpSpPr>
        <p:grpSpPr bwMode="auto">
          <a:xfrm>
            <a:off x="6477000" y="1244600"/>
            <a:ext cx="2271713" cy="439738"/>
            <a:chOff x="228600" y="4064001"/>
            <a:chExt cx="2270955" cy="440261"/>
          </a:xfrm>
        </p:grpSpPr>
        <p:grpSp>
          <p:nvGrpSpPr>
            <p:cNvPr id="16" name="Group 20"/>
            <p:cNvGrpSpPr>
              <a:grpSpLocks/>
            </p:cNvGrpSpPr>
            <p:nvPr/>
          </p:nvGrpSpPr>
          <p:grpSpPr bwMode="auto">
            <a:xfrm>
              <a:off x="347636" y="4343382"/>
              <a:ext cx="2134709" cy="152389"/>
              <a:chOff x="457701" y="4267182"/>
              <a:chExt cx="2134709" cy="152389"/>
            </a:xfrm>
          </p:grpSpPr>
          <p:cxnSp>
            <p:nvCxnSpPr>
              <p:cNvPr id="19" name="Straight Connector 18"/>
              <p:cNvCxnSpPr/>
              <p:nvPr/>
            </p:nvCxnSpPr>
            <p:spPr bwMode="auto">
              <a:xfrm>
                <a:off x="457688" y="4343824"/>
                <a:ext cx="2132888" cy="1590"/>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bwMode="auto">
              <a:xfrm rot="5400000" flipH="1" flipV="1">
                <a:off x="382191" y="4343030"/>
                <a:ext cx="152581" cy="1586"/>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bwMode="auto">
              <a:xfrm rot="5400000" flipH="1" flipV="1">
                <a:off x="2515079" y="4343030"/>
                <a:ext cx="152581" cy="1586"/>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7" name="TextBox 16"/>
            <p:cNvSpPr txBox="1"/>
            <p:nvPr/>
          </p:nvSpPr>
          <p:spPr>
            <a:xfrm>
              <a:off x="228600" y="4064001"/>
              <a:ext cx="2132888" cy="262250"/>
            </a:xfrm>
            <a:prstGeom prst="rect">
              <a:avLst/>
            </a:prstGeom>
            <a:noFill/>
          </p:spPr>
          <p:txBody>
            <a:bodyPr>
              <a:spAutoFit/>
            </a:bodyPr>
            <a:lstStyle/>
            <a:p>
              <a:pPr>
                <a:defRPr/>
              </a:pPr>
              <a:r>
                <a:rPr lang="en-AU" sz="1100" b="0" dirty="0">
                  <a:solidFill>
                    <a:srgbClr val="000000"/>
                  </a:solidFill>
                  <a:latin typeface="News Gothic Cond"/>
                  <a:ea typeface="+mn-ea"/>
                  <a:cs typeface="News Gothic Cond"/>
                </a:rPr>
                <a:t>Price Sensitivity</a:t>
              </a:r>
            </a:p>
          </p:txBody>
        </p:sp>
        <p:sp>
          <p:nvSpPr>
            <p:cNvPr id="18" name="Rounded Rectangle 17"/>
            <p:cNvSpPr/>
            <p:nvPr/>
          </p:nvSpPr>
          <p:spPr bwMode="auto">
            <a:xfrm>
              <a:off x="2419122" y="4330695"/>
              <a:ext cx="80433" cy="173567"/>
            </a:xfrm>
            <a:prstGeom prst="roundRect">
              <a:avLst/>
            </a:prstGeom>
            <a:solidFill>
              <a:srgbClr val="800000"/>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000" b="0" dirty="0" err="1">
                <a:solidFill>
                  <a:schemeClr val="bg1"/>
                </a:solidFill>
                <a:latin typeface="Arial Narrow" pitchFamily="34" charset="0"/>
              </a:endParaRPr>
            </a:p>
          </p:txBody>
        </p:sp>
      </p:grpSp>
      <p:grpSp>
        <p:nvGrpSpPr>
          <p:cNvPr id="22" name="Group 35"/>
          <p:cNvGrpSpPr>
            <a:grpSpLocks/>
          </p:cNvGrpSpPr>
          <p:nvPr/>
        </p:nvGrpSpPr>
        <p:grpSpPr bwMode="auto">
          <a:xfrm>
            <a:off x="6477000" y="1844675"/>
            <a:ext cx="2271713" cy="439738"/>
            <a:chOff x="228600" y="4064001"/>
            <a:chExt cx="2270954" cy="440261"/>
          </a:xfrm>
        </p:grpSpPr>
        <p:grpSp>
          <p:nvGrpSpPr>
            <p:cNvPr id="23" name="Group 36"/>
            <p:cNvGrpSpPr>
              <a:grpSpLocks/>
            </p:cNvGrpSpPr>
            <p:nvPr/>
          </p:nvGrpSpPr>
          <p:grpSpPr bwMode="auto">
            <a:xfrm>
              <a:off x="347636" y="4343382"/>
              <a:ext cx="2134708" cy="152390"/>
              <a:chOff x="457701" y="4267182"/>
              <a:chExt cx="2134708" cy="152390"/>
            </a:xfrm>
          </p:grpSpPr>
          <p:cxnSp>
            <p:nvCxnSpPr>
              <p:cNvPr id="26" name="Straight Connector 25"/>
              <p:cNvCxnSpPr/>
              <p:nvPr/>
            </p:nvCxnSpPr>
            <p:spPr bwMode="auto">
              <a:xfrm>
                <a:off x="457688" y="4343824"/>
                <a:ext cx="2132888" cy="1590"/>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bwMode="auto">
              <a:xfrm rot="5400000" flipH="1" flipV="1">
                <a:off x="382191" y="4343030"/>
                <a:ext cx="152581" cy="1586"/>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bwMode="auto">
              <a:xfrm rot="5400000" flipH="1" flipV="1">
                <a:off x="2515079" y="4343030"/>
                <a:ext cx="152581" cy="1586"/>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24" name="TextBox 23"/>
            <p:cNvSpPr txBox="1"/>
            <p:nvPr/>
          </p:nvSpPr>
          <p:spPr>
            <a:xfrm>
              <a:off x="228600" y="4064001"/>
              <a:ext cx="2132887" cy="262250"/>
            </a:xfrm>
            <a:prstGeom prst="rect">
              <a:avLst/>
            </a:prstGeom>
            <a:noFill/>
          </p:spPr>
          <p:txBody>
            <a:bodyPr>
              <a:spAutoFit/>
            </a:bodyPr>
            <a:lstStyle/>
            <a:p>
              <a:pPr>
                <a:defRPr/>
              </a:pPr>
              <a:r>
                <a:rPr lang="en-AU" sz="1100" b="0" dirty="0">
                  <a:solidFill>
                    <a:srgbClr val="000000"/>
                  </a:solidFill>
                  <a:latin typeface="News Gothic Cond"/>
                  <a:ea typeface="+mn-ea"/>
                  <a:cs typeface="News Gothic Cond"/>
                </a:rPr>
                <a:t>Response Time</a:t>
              </a:r>
            </a:p>
          </p:txBody>
        </p:sp>
        <p:sp>
          <p:nvSpPr>
            <p:cNvPr id="25" name="Rounded Rectangle 24"/>
            <p:cNvSpPr/>
            <p:nvPr/>
          </p:nvSpPr>
          <p:spPr bwMode="auto">
            <a:xfrm>
              <a:off x="2419121" y="4330695"/>
              <a:ext cx="80433" cy="173567"/>
            </a:xfrm>
            <a:prstGeom prst="roundRect">
              <a:avLst/>
            </a:prstGeom>
            <a:solidFill>
              <a:srgbClr val="800000"/>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000" b="0" dirty="0" err="1">
                <a:solidFill>
                  <a:schemeClr val="bg1"/>
                </a:solidFill>
                <a:latin typeface="Arial Narrow" pitchFamily="34" charset="0"/>
              </a:endParaRPr>
            </a:p>
          </p:txBody>
        </p:sp>
      </p:grpSp>
      <p:grpSp>
        <p:nvGrpSpPr>
          <p:cNvPr id="29" name="Group 25"/>
          <p:cNvGrpSpPr>
            <a:grpSpLocks/>
          </p:cNvGrpSpPr>
          <p:nvPr/>
        </p:nvGrpSpPr>
        <p:grpSpPr bwMode="auto">
          <a:xfrm>
            <a:off x="6469063" y="2387600"/>
            <a:ext cx="2254250" cy="439738"/>
            <a:chOff x="228600" y="4064001"/>
            <a:chExt cx="2253745" cy="440261"/>
          </a:xfrm>
        </p:grpSpPr>
        <p:grpSp>
          <p:nvGrpSpPr>
            <p:cNvPr id="30" name="Group 20"/>
            <p:cNvGrpSpPr>
              <a:grpSpLocks/>
            </p:cNvGrpSpPr>
            <p:nvPr/>
          </p:nvGrpSpPr>
          <p:grpSpPr bwMode="auto">
            <a:xfrm>
              <a:off x="347636" y="4343382"/>
              <a:ext cx="2134709" cy="152389"/>
              <a:chOff x="457701" y="4267182"/>
              <a:chExt cx="2134709" cy="152389"/>
            </a:xfrm>
          </p:grpSpPr>
          <p:cxnSp>
            <p:nvCxnSpPr>
              <p:cNvPr id="33" name="Straight Connector 32"/>
              <p:cNvCxnSpPr/>
              <p:nvPr/>
            </p:nvCxnSpPr>
            <p:spPr bwMode="auto">
              <a:xfrm>
                <a:off x="457700" y="4343824"/>
                <a:ext cx="2133122" cy="1590"/>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bwMode="auto">
              <a:xfrm rot="5400000" flipH="1" flipV="1">
                <a:off x="382203" y="4343030"/>
                <a:ext cx="152581" cy="1588"/>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bwMode="auto">
              <a:xfrm rot="5400000" flipH="1" flipV="1">
                <a:off x="2515326" y="4343030"/>
                <a:ext cx="152581" cy="1588"/>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31" name="TextBox 76"/>
            <p:cNvSpPr txBox="1">
              <a:spLocks noChangeArrowheads="1"/>
            </p:cNvSpPr>
            <p:nvPr/>
          </p:nvSpPr>
          <p:spPr bwMode="auto">
            <a:xfrm>
              <a:off x="228600" y="4064001"/>
              <a:ext cx="2133122" cy="2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b="1">
                  <a:solidFill>
                    <a:srgbClr val="262626"/>
                  </a:solidFill>
                  <a:latin typeface="Trebuchet MS" charset="0"/>
                  <a:ea typeface="ＭＳ Ｐゴシック" charset="0"/>
                  <a:cs typeface="ＭＳ Ｐゴシック" charset="0"/>
                </a:defRPr>
              </a:lvl1pPr>
              <a:lvl2pPr marL="742950" indent="-285750" eaLnBrk="0" hangingPunct="0">
                <a:defRPr sz="2200" b="1">
                  <a:solidFill>
                    <a:srgbClr val="262626"/>
                  </a:solidFill>
                  <a:latin typeface="Trebuchet MS" charset="0"/>
                  <a:ea typeface="ＭＳ Ｐゴシック" charset="0"/>
                </a:defRPr>
              </a:lvl2pPr>
              <a:lvl3pPr marL="1143000" indent="-228600" eaLnBrk="0" hangingPunct="0">
                <a:defRPr sz="2200" b="1">
                  <a:solidFill>
                    <a:srgbClr val="262626"/>
                  </a:solidFill>
                  <a:latin typeface="Trebuchet MS" charset="0"/>
                  <a:ea typeface="ＭＳ Ｐゴシック" charset="0"/>
                </a:defRPr>
              </a:lvl3pPr>
              <a:lvl4pPr marL="1600200" indent="-228600" eaLnBrk="0" hangingPunct="0">
                <a:defRPr sz="2200" b="1">
                  <a:solidFill>
                    <a:srgbClr val="262626"/>
                  </a:solidFill>
                  <a:latin typeface="Trebuchet MS" charset="0"/>
                  <a:ea typeface="ＭＳ Ｐゴシック" charset="0"/>
                </a:defRPr>
              </a:lvl4pPr>
              <a:lvl5pPr marL="2057400" indent="-228600" eaLnBrk="0" hangingPunct="0">
                <a:defRPr sz="2200" b="1">
                  <a:solidFill>
                    <a:srgbClr val="262626"/>
                  </a:solidFill>
                  <a:latin typeface="Trebuchet MS" charset="0"/>
                  <a:ea typeface="ＭＳ Ｐゴシック" charset="0"/>
                </a:defRPr>
              </a:lvl5pPr>
              <a:lvl6pPr marL="2514600" indent="-228600" eaLnBrk="0" fontAlgn="base" hangingPunct="0">
                <a:spcBef>
                  <a:spcPct val="0"/>
                </a:spcBef>
                <a:spcAft>
                  <a:spcPct val="0"/>
                </a:spcAft>
                <a:defRPr sz="2200" b="1">
                  <a:solidFill>
                    <a:srgbClr val="262626"/>
                  </a:solidFill>
                  <a:latin typeface="Trebuchet MS" charset="0"/>
                  <a:ea typeface="ＭＳ Ｐゴシック" charset="0"/>
                </a:defRPr>
              </a:lvl6pPr>
              <a:lvl7pPr marL="2971800" indent="-228600" eaLnBrk="0" fontAlgn="base" hangingPunct="0">
                <a:spcBef>
                  <a:spcPct val="0"/>
                </a:spcBef>
                <a:spcAft>
                  <a:spcPct val="0"/>
                </a:spcAft>
                <a:defRPr sz="2200" b="1">
                  <a:solidFill>
                    <a:srgbClr val="262626"/>
                  </a:solidFill>
                  <a:latin typeface="Trebuchet MS" charset="0"/>
                  <a:ea typeface="ＭＳ Ｐゴシック" charset="0"/>
                </a:defRPr>
              </a:lvl7pPr>
              <a:lvl8pPr marL="3429000" indent="-228600" eaLnBrk="0" fontAlgn="base" hangingPunct="0">
                <a:spcBef>
                  <a:spcPct val="0"/>
                </a:spcBef>
                <a:spcAft>
                  <a:spcPct val="0"/>
                </a:spcAft>
                <a:defRPr sz="2200" b="1">
                  <a:solidFill>
                    <a:srgbClr val="262626"/>
                  </a:solidFill>
                  <a:latin typeface="Trebuchet MS" charset="0"/>
                  <a:ea typeface="ＭＳ Ｐゴシック" charset="0"/>
                </a:defRPr>
              </a:lvl8pPr>
              <a:lvl9pPr marL="3886200" indent="-228600" eaLnBrk="0" fontAlgn="base" hangingPunct="0">
                <a:spcBef>
                  <a:spcPct val="0"/>
                </a:spcBef>
                <a:spcAft>
                  <a:spcPct val="0"/>
                </a:spcAft>
                <a:defRPr sz="2200" b="1">
                  <a:solidFill>
                    <a:srgbClr val="262626"/>
                  </a:solidFill>
                  <a:latin typeface="Trebuchet MS" charset="0"/>
                  <a:ea typeface="ＭＳ Ｐゴシック" charset="0"/>
                </a:defRPr>
              </a:lvl9pPr>
            </a:lstStyle>
            <a:p>
              <a:pPr eaLnBrk="1" hangingPunct="1"/>
              <a:r>
                <a:rPr lang="en-AU" sz="1100" b="0">
                  <a:solidFill>
                    <a:srgbClr val="000000"/>
                  </a:solidFill>
                  <a:latin typeface="News Gothic Cond" charset="0"/>
                  <a:cs typeface="News Gothic Cond" charset="0"/>
                </a:rPr>
                <a:t>Engineering Capabilities</a:t>
              </a:r>
            </a:p>
          </p:txBody>
        </p:sp>
        <p:sp>
          <p:nvSpPr>
            <p:cNvPr id="32" name="Rounded Rectangle 31"/>
            <p:cNvSpPr/>
            <p:nvPr/>
          </p:nvSpPr>
          <p:spPr bwMode="auto">
            <a:xfrm>
              <a:off x="1355620" y="4330695"/>
              <a:ext cx="80433" cy="173567"/>
            </a:xfrm>
            <a:prstGeom prst="roundRect">
              <a:avLst/>
            </a:prstGeom>
            <a:solidFill>
              <a:srgbClr val="800000"/>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000" b="0" dirty="0" err="1">
                <a:solidFill>
                  <a:schemeClr val="bg1"/>
                </a:solidFill>
                <a:latin typeface="Arial Narrow" pitchFamily="34" charset="0"/>
              </a:endParaRPr>
            </a:p>
          </p:txBody>
        </p:sp>
      </p:grpSp>
      <p:grpSp>
        <p:nvGrpSpPr>
          <p:cNvPr id="36" name="Group 35"/>
          <p:cNvGrpSpPr>
            <a:grpSpLocks/>
          </p:cNvGrpSpPr>
          <p:nvPr/>
        </p:nvGrpSpPr>
        <p:grpSpPr bwMode="auto">
          <a:xfrm>
            <a:off x="6469063" y="2987675"/>
            <a:ext cx="2254250" cy="439738"/>
            <a:chOff x="228600" y="4064001"/>
            <a:chExt cx="2253744" cy="440261"/>
          </a:xfrm>
        </p:grpSpPr>
        <p:grpSp>
          <p:nvGrpSpPr>
            <p:cNvPr id="37" name="Group 36"/>
            <p:cNvGrpSpPr>
              <a:grpSpLocks/>
            </p:cNvGrpSpPr>
            <p:nvPr/>
          </p:nvGrpSpPr>
          <p:grpSpPr bwMode="auto">
            <a:xfrm>
              <a:off x="347636" y="4343382"/>
              <a:ext cx="2134708" cy="152390"/>
              <a:chOff x="457701" y="4267182"/>
              <a:chExt cx="2134708" cy="152390"/>
            </a:xfrm>
          </p:grpSpPr>
          <p:cxnSp>
            <p:nvCxnSpPr>
              <p:cNvPr id="40" name="Straight Connector 39"/>
              <p:cNvCxnSpPr/>
              <p:nvPr/>
            </p:nvCxnSpPr>
            <p:spPr bwMode="auto">
              <a:xfrm>
                <a:off x="457700" y="4343824"/>
                <a:ext cx="2133121" cy="1590"/>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bwMode="auto">
              <a:xfrm rot="5400000" flipH="1" flipV="1">
                <a:off x="382203" y="4343030"/>
                <a:ext cx="152581" cy="1588"/>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bwMode="auto">
              <a:xfrm rot="5400000" flipH="1" flipV="1">
                <a:off x="2515325" y="4343030"/>
                <a:ext cx="152581" cy="1588"/>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38" name="TextBox 83"/>
            <p:cNvSpPr txBox="1">
              <a:spLocks noChangeArrowheads="1"/>
            </p:cNvSpPr>
            <p:nvPr/>
          </p:nvSpPr>
          <p:spPr bwMode="auto">
            <a:xfrm>
              <a:off x="228600" y="4064001"/>
              <a:ext cx="2133121" cy="2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b="1">
                  <a:solidFill>
                    <a:srgbClr val="262626"/>
                  </a:solidFill>
                  <a:latin typeface="Trebuchet MS" charset="0"/>
                  <a:ea typeface="ＭＳ Ｐゴシック" charset="0"/>
                  <a:cs typeface="ＭＳ Ｐゴシック" charset="0"/>
                </a:defRPr>
              </a:lvl1pPr>
              <a:lvl2pPr marL="742950" indent="-285750" eaLnBrk="0" hangingPunct="0">
                <a:defRPr sz="2200" b="1">
                  <a:solidFill>
                    <a:srgbClr val="262626"/>
                  </a:solidFill>
                  <a:latin typeface="Trebuchet MS" charset="0"/>
                  <a:ea typeface="ＭＳ Ｐゴシック" charset="0"/>
                </a:defRPr>
              </a:lvl2pPr>
              <a:lvl3pPr marL="1143000" indent="-228600" eaLnBrk="0" hangingPunct="0">
                <a:defRPr sz="2200" b="1">
                  <a:solidFill>
                    <a:srgbClr val="262626"/>
                  </a:solidFill>
                  <a:latin typeface="Trebuchet MS" charset="0"/>
                  <a:ea typeface="ＭＳ Ｐゴシック" charset="0"/>
                </a:defRPr>
              </a:lvl3pPr>
              <a:lvl4pPr marL="1600200" indent="-228600" eaLnBrk="0" hangingPunct="0">
                <a:defRPr sz="2200" b="1">
                  <a:solidFill>
                    <a:srgbClr val="262626"/>
                  </a:solidFill>
                  <a:latin typeface="Trebuchet MS" charset="0"/>
                  <a:ea typeface="ＭＳ Ｐゴシック" charset="0"/>
                </a:defRPr>
              </a:lvl4pPr>
              <a:lvl5pPr marL="2057400" indent="-228600" eaLnBrk="0" hangingPunct="0">
                <a:defRPr sz="2200" b="1">
                  <a:solidFill>
                    <a:srgbClr val="262626"/>
                  </a:solidFill>
                  <a:latin typeface="Trebuchet MS" charset="0"/>
                  <a:ea typeface="ＭＳ Ｐゴシック" charset="0"/>
                </a:defRPr>
              </a:lvl5pPr>
              <a:lvl6pPr marL="2514600" indent="-228600" eaLnBrk="0" fontAlgn="base" hangingPunct="0">
                <a:spcBef>
                  <a:spcPct val="0"/>
                </a:spcBef>
                <a:spcAft>
                  <a:spcPct val="0"/>
                </a:spcAft>
                <a:defRPr sz="2200" b="1">
                  <a:solidFill>
                    <a:srgbClr val="262626"/>
                  </a:solidFill>
                  <a:latin typeface="Trebuchet MS" charset="0"/>
                  <a:ea typeface="ＭＳ Ｐゴシック" charset="0"/>
                </a:defRPr>
              </a:lvl6pPr>
              <a:lvl7pPr marL="2971800" indent="-228600" eaLnBrk="0" fontAlgn="base" hangingPunct="0">
                <a:spcBef>
                  <a:spcPct val="0"/>
                </a:spcBef>
                <a:spcAft>
                  <a:spcPct val="0"/>
                </a:spcAft>
                <a:defRPr sz="2200" b="1">
                  <a:solidFill>
                    <a:srgbClr val="262626"/>
                  </a:solidFill>
                  <a:latin typeface="Trebuchet MS" charset="0"/>
                  <a:ea typeface="ＭＳ Ｐゴシック" charset="0"/>
                </a:defRPr>
              </a:lvl7pPr>
              <a:lvl8pPr marL="3429000" indent="-228600" eaLnBrk="0" fontAlgn="base" hangingPunct="0">
                <a:spcBef>
                  <a:spcPct val="0"/>
                </a:spcBef>
                <a:spcAft>
                  <a:spcPct val="0"/>
                </a:spcAft>
                <a:defRPr sz="2200" b="1">
                  <a:solidFill>
                    <a:srgbClr val="262626"/>
                  </a:solidFill>
                  <a:latin typeface="Trebuchet MS" charset="0"/>
                  <a:ea typeface="ＭＳ Ｐゴシック" charset="0"/>
                </a:defRPr>
              </a:lvl8pPr>
              <a:lvl9pPr marL="3886200" indent="-228600" eaLnBrk="0" fontAlgn="base" hangingPunct="0">
                <a:spcBef>
                  <a:spcPct val="0"/>
                </a:spcBef>
                <a:spcAft>
                  <a:spcPct val="0"/>
                </a:spcAft>
                <a:defRPr sz="2200" b="1">
                  <a:solidFill>
                    <a:srgbClr val="262626"/>
                  </a:solidFill>
                  <a:latin typeface="Trebuchet MS" charset="0"/>
                  <a:ea typeface="ＭＳ Ｐゴシック" charset="0"/>
                </a:defRPr>
              </a:lvl9pPr>
            </a:lstStyle>
            <a:p>
              <a:pPr eaLnBrk="1" hangingPunct="1"/>
              <a:r>
                <a:rPr lang="en-AU" sz="1100" b="0">
                  <a:solidFill>
                    <a:srgbClr val="000000"/>
                  </a:solidFill>
                  <a:latin typeface="News Gothic Cond" charset="0"/>
                  <a:cs typeface="News Gothic Cond" charset="0"/>
                </a:rPr>
                <a:t>Supplier Relationship</a:t>
              </a:r>
            </a:p>
          </p:txBody>
        </p:sp>
        <p:sp>
          <p:nvSpPr>
            <p:cNvPr id="39" name="Rounded Rectangle 38"/>
            <p:cNvSpPr/>
            <p:nvPr/>
          </p:nvSpPr>
          <p:spPr bwMode="auto">
            <a:xfrm>
              <a:off x="1851122" y="4330695"/>
              <a:ext cx="80433" cy="173567"/>
            </a:xfrm>
            <a:prstGeom prst="roundRect">
              <a:avLst/>
            </a:prstGeom>
            <a:solidFill>
              <a:srgbClr val="800000"/>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000" b="0" dirty="0" err="1">
                <a:solidFill>
                  <a:schemeClr val="bg1"/>
                </a:solidFill>
                <a:latin typeface="Arial Narrow" pitchFamily="34" charset="0"/>
              </a:endParaRPr>
            </a:p>
          </p:txBody>
        </p:sp>
      </p:grpSp>
      <p:grpSp>
        <p:nvGrpSpPr>
          <p:cNvPr id="43" name="Group 35"/>
          <p:cNvGrpSpPr>
            <a:grpSpLocks/>
          </p:cNvGrpSpPr>
          <p:nvPr/>
        </p:nvGrpSpPr>
        <p:grpSpPr bwMode="auto">
          <a:xfrm>
            <a:off x="6464300" y="3594100"/>
            <a:ext cx="2254250" cy="439738"/>
            <a:chOff x="228600" y="4064002"/>
            <a:chExt cx="2253744" cy="440260"/>
          </a:xfrm>
        </p:grpSpPr>
        <p:grpSp>
          <p:nvGrpSpPr>
            <p:cNvPr id="44" name="Group 36"/>
            <p:cNvGrpSpPr>
              <a:grpSpLocks/>
            </p:cNvGrpSpPr>
            <p:nvPr/>
          </p:nvGrpSpPr>
          <p:grpSpPr bwMode="auto">
            <a:xfrm>
              <a:off x="347636" y="4343382"/>
              <a:ext cx="2134708" cy="152390"/>
              <a:chOff x="457701" y="4267182"/>
              <a:chExt cx="2134708" cy="152390"/>
            </a:xfrm>
          </p:grpSpPr>
          <p:cxnSp>
            <p:nvCxnSpPr>
              <p:cNvPr id="47" name="Straight Connector 46"/>
              <p:cNvCxnSpPr/>
              <p:nvPr/>
            </p:nvCxnSpPr>
            <p:spPr bwMode="auto">
              <a:xfrm>
                <a:off x="457701" y="4343824"/>
                <a:ext cx="2133121" cy="1590"/>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bwMode="auto">
              <a:xfrm rot="5400000" flipH="1" flipV="1">
                <a:off x="382204" y="4343030"/>
                <a:ext cx="152581"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bwMode="auto">
              <a:xfrm rot="5400000" flipH="1" flipV="1">
                <a:off x="2515326" y="4343030"/>
                <a:ext cx="152581" cy="1587"/>
              </a:xfrm>
              <a:prstGeom prst="line">
                <a:avLst/>
              </a:prstGeom>
              <a:ln w="12700" cap="flat" cmpd="sng" algn="ctr">
                <a:solidFill>
                  <a:srgbClr val="245BAF"/>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45" name="TextBox 83"/>
            <p:cNvSpPr txBox="1">
              <a:spLocks noChangeArrowheads="1"/>
            </p:cNvSpPr>
            <p:nvPr/>
          </p:nvSpPr>
          <p:spPr bwMode="auto">
            <a:xfrm>
              <a:off x="228600" y="4064002"/>
              <a:ext cx="2133121" cy="2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b="1">
                  <a:solidFill>
                    <a:srgbClr val="262626"/>
                  </a:solidFill>
                  <a:latin typeface="Trebuchet MS" charset="0"/>
                  <a:ea typeface="ＭＳ Ｐゴシック" charset="0"/>
                  <a:cs typeface="ＭＳ Ｐゴシック" charset="0"/>
                </a:defRPr>
              </a:lvl1pPr>
              <a:lvl2pPr marL="742950" indent="-285750" eaLnBrk="0" hangingPunct="0">
                <a:defRPr sz="2200" b="1">
                  <a:solidFill>
                    <a:srgbClr val="262626"/>
                  </a:solidFill>
                  <a:latin typeface="Trebuchet MS" charset="0"/>
                  <a:ea typeface="ＭＳ Ｐゴシック" charset="0"/>
                </a:defRPr>
              </a:lvl2pPr>
              <a:lvl3pPr marL="1143000" indent="-228600" eaLnBrk="0" hangingPunct="0">
                <a:defRPr sz="2200" b="1">
                  <a:solidFill>
                    <a:srgbClr val="262626"/>
                  </a:solidFill>
                  <a:latin typeface="Trebuchet MS" charset="0"/>
                  <a:ea typeface="ＭＳ Ｐゴシック" charset="0"/>
                </a:defRPr>
              </a:lvl3pPr>
              <a:lvl4pPr marL="1600200" indent="-228600" eaLnBrk="0" hangingPunct="0">
                <a:defRPr sz="2200" b="1">
                  <a:solidFill>
                    <a:srgbClr val="262626"/>
                  </a:solidFill>
                  <a:latin typeface="Trebuchet MS" charset="0"/>
                  <a:ea typeface="ＭＳ Ｐゴシック" charset="0"/>
                </a:defRPr>
              </a:lvl4pPr>
              <a:lvl5pPr marL="2057400" indent="-228600" eaLnBrk="0" hangingPunct="0">
                <a:defRPr sz="2200" b="1">
                  <a:solidFill>
                    <a:srgbClr val="262626"/>
                  </a:solidFill>
                  <a:latin typeface="Trebuchet MS" charset="0"/>
                  <a:ea typeface="ＭＳ Ｐゴシック" charset="0"/>
                </a:defRPr>
              </a:lvl5pPr>
              <a:lvl6pPr marL="2514600" indent="-228600" eaLnBrk="0" fontAlgn="base" hangingPunct="0">
                <a:spcBef>
                  <a:spcPct val="0"/>
                </a:spcBef>
                <a:spcAft>
                  <a:spcPct val="0"/>
                </a:spcAft>
                <a:defRPr sz="2200" b="1">
                  <a:solidFill>
                    <a:srgbClr val="262626"/>
                  </a:solidFill>
                  <a:latin typeface="Trebuchet MS" charset="0"/>
                  <a:ea typeface="ＭＳ Ｐゴシック" charset="0"/>
                </a:defRPr>
              </a:lvl6pPr>
              <a:lvl7pPr marL="2971800" indent="-228600" eaLnBrk="0" fontAlgn="base" hangingPunct="0">
                <a:spcBef>
                  <a:spcPct val="0"/>
                </a:spcBef>
                <a:spcAft>
                  <a:spcPct val="0"/>
                </a:spcAft>
                <a:defRPr sz="2200" b="1">
                  <a:solidFill>
                    <a:srgbClr val="262626"/>
                  </a:solidFill>
                  <a:latin typeface="Trebuchet MS" charset="0"/>
                  <a:ea typeface="ＭＳ Ｐゴシック" charset="0"/>
                </a:defRPr>
              </a:lvl7pPr>
              <a:lvl8pPr marL="3429000" indent="-228600" eaLnBrk="0" fontAlgn="base" hangingPunct="0">
                <a:spcBef>
                  <a:spcPct val="0"/>
                </a:spcBef>
                <a:spcAft>
                  <a:spcPct val="0"/>
                </a:spcAft>
                <a:defRPr sz="2200" b="1">
                  <a:solidFill>
                    <a:srgbClr val="262626"/>
                  </a:solidFill>
                  <a:latin typeface="Trebuchet MS" charset="0"/>
                  <a:ea typeface="ＭＳ Ｐゴシック" charset="0"/>
                </a:defRPr>
              </a:lvl8pPr>
              <a:lvl9pPr marL="3886200" indent="-228600" eaLnBrk="0" fontAlgn="base" hangingPunct="0">
                <a:spcBef>
                  <a:spcPct val="0"/>
                </a:spcBef>
                <a:spcAft>
                  <a:spcPct val="0"/>
                </a:spcAft>
                <a:defRPr sz="2200" b="1">
                  <a:solidFill>
                    <a:srgbClr val="262626"/>
                  </a:solidFill>
                  <a:latin typeface="Trebuchet MS" charset="0"/>
                  <a:ea typeface="ＭＳ Ｐゴシック" charset="0"/>
                </a:defRPr>
              </a:lvl9pPr>
            </a:lstStyle>
            <a:p>
              <a:pPr eaLnBrk="1" hangingPunct="1"/>
              <a:r>
                <a:rPr lang="en-AU" sz="1100" b="0">
                  <a:solidFill>
                    <a:srgbClr val="000000"/>
                  </a:solidFill>
                  <a:latin typeface="News Gothic Cond" charset="0"/>
                  <a:cs typeface="News Gothic Cond" charset="0"/>
                </a:rPr>
                <a:t>Value Added Services</a:t>
              </a:r>
            </a:p>
          </p:txBody>
        </p:sp>
        <p:sp>
          <p:nvSpPr>
            <p:cNvPr id="46" name="Rounded Rectangle 45"/>
            <p:cNvSpPr/>
            <p:nvPr/>
          </p:nvSpPr>
          <p:spPr bwMode="auto">
            <a:xfrm>
              <a:off x="2072425" y="4330695"/>
              <a:ext cx="80433" cy="173567"/>
            </a:xfrm>
            <a:prstGeom prst="roundRect">
              <a:avLst/>
            </a:prstGeom>
            <a:solidFill>
              <a:srgbClr val="800000"/>
            </a:solidFill>
            <a:ln>
              <a:headEnd type="none" w="med" len="med"/>
              <a:tailEnd type="none" w="med" len="med"/>
            </a:ln>
            <a:effectLst>
              <a:outerShdw blurRad="25400" dist="12700" dir="2700000" algn="tl" rotWithShape="0">
                <a:srgbClr val="000000">
                  <a:alpha val="43000"/>
                </a:srgbClr>
              </a:outerShdw>
            </a:effectLst>
          </p:spPr>
          <p:style>
            <a:lnRef idx="0">
              <a:schemeClr val="accent1"/>
            </a:lnRef>
            <a:fillRef idx="3">
              <a:schemeClr val="accent1"/>
            </a:fillRef>
            <a:effectRef idx="3">
              <a:schemeClr val="accent1"/>
            </a:effectRef>
            <a:fontRef idx="minor">
              <a:schemeClr val="lt1"/>
            </a:fontRef>
          </p:style>
          <p:txBody>
            <a:bodyPr/>
            <a:lstStyle/>
            <a:p>
              <a:pPr>
                <a:spcBef>
                  <a:spcPct val="20000"/>
                </a:spcBef>
                <a:defRPr/>
              </a:pPr>
              <a:endParaRPr lang="en-AU" sz="2000" b="0" dirty="0" err="1">
                <a:solidFill>
                  <a:schemeClr val="bg1"/>
                </a:solidFill>
                <a:latin typeface="Arial Narrow" pitchFamily="34" charset="0"/>
              </a:endParaRPr>
            </a:p>
          </p:txBody>
        </p:sp>
      </p:grpSp>
    </p:spTree>
    <p:extLst>
      <p:ext uri="{BB962C8B-B14F-4D97-AF65-F5344CB8AC3E}">
        <p14:creationId xmlns:p14="http://schemas.microsoft.com/office/powerpoint/2010/main" val="362738755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anned from ISM.pd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0052863">
            <a:off x="479569" y="1252964"/>
            <a:ext cx="4525929" cy="3203627"/>
          </a:xfrm>
          <a:prstGeom prst="rect">
            <a:avLst/>
          </a:prstGeom>
          <a:effectLst>
            <a:outerShdw blurRad="50800" dist="38100" dir="8100000" algn="tr" rotWithShape="0">
              <a:prstClr val="black">
                <a:alpha val="40000"/>
              </a:prstClr>
            </a:outerShdw>
          </a:effectLst>
        </p:spPr>
      </p:pic>
      <p:pic>
        <p:nvPicPr>
          <p:cNvPr id="3" name="Picture 2" descr="Scanned from ISM.pd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1240310">
            <a:off x="4025920" y="1889349"/>
            <a:ext cx="4514532" cy="3488502"/>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208444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p>
          <a:p>
            <a:pPr algn="ctr">
              <a:lnSpc>
                <a:spcPts val="3700"/>
              </a:lnSpc>
            </a:pPr>
            <a:r>
              <a:rPr lang="en-US" sz="4000" i="0" dirty="0" smtClean="0">
                <a:latin typeface="Franklin Gothic Book"/>
                <a:cs typeface="Franklin Gothic Book"/>
              </a:rPr>
              <a:t>Customers have questions. </a:t>
            </a:r>
            <a:endParaRPr lang="en-US" sz="4000" dirty="0" smtClean="0">
              <a:latin typeface="Franklin Gothic Book"/>
              <a:cs typeface="Franklin Gothic Book"/>
            </a:endParaRPr>
          </a:p>
          <a:p>
            <a:pPr>
              <a:lnSpc>
                <a:spcPts val="3700"/>
              </a:lnSpc>
            </a:pPr>
            <a:endParaRPr lang="en-US" dirty="0"/>
          </a:p>
          <a:p>
            <a:pPr marL="457200" lvl="1" indent="0">
              <a:buNone/>
            </a:pPr>
            <a:endParaRPr lang="en-US" dirty="0"/>
          </a:p>
        </p:txBody>
      </p:sp>
    </p:spTree>
    <p:extLst>
      <p:ext uri="{BB962C8B-B14F-4D97-AF65-F5344CB8AC3E}">
        <p14:creationId xmlns:p14="http://schemas.microsoft.com/office/powerpoint/2010/main" val="373071835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anned from ISM.pd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1401566">
            <a:off x="1296610" y="1087139"/>
            <a:ext cx="6272954" cy="4847283"/>
          </a:xfrm>
          <a:prstGeom prst="rect">
            <a:avLst/>
          </a:prstGeom>
        </p:spPr>
      </p:pic>
    </p:spTree>
    <p:extLst>
      <p:ext uri="{BB962C8B-B14F-4D97-AF65-F5344CB8AC3E}">
        <p14:creationId xmlns:p14="http://schemas.microsoft.com/office/powerpoint/2010/main" val="289172974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gn="ctr">
              <a:lnSpc>
                <a:spcPts val="3700"/>
              </a:lnSpc>
            </a:pPr>
            <a:r>
              <a:rPr lang="en-US" sz="4000" dirty="0" smtClean="0">
                <a:latin typeface="Franklin Gothic Book"/>
                <a:cs typeface="Franklin Gothic Book"/>
              </a:rPr>
              <a:t>Step 2: Manufacture Content</a:t>
            </a: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Tree>
    <p:extLst>
      <p:ext uri="{BB962C8B-B14F-4D97-AF65-F5344CB8AC3E}">
        <p14:creationId xmlns:p14="http://schemas.microsoft.com/office/powerpoint/2010/main" val="341234206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gn="ctr">
              <a:lnSpc>
                <a:spcPts val="3700"/>
              </a:lnSpc>
            </a:pPr>
            <a:endParaRPr lang="en-US" sz="4000" dirty="0" smtClean="0">
              <a:latin typeface="Franklin Gothic Book"/>
              <a:cs typeface="Franklin Gothic Book"/>
            </a:endParaRP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
        <p:nvSpPr>
          <p:cNvPr id="4" name="Content Placeholder 2"/>
          <p:cNvSpPr txBox="1">
            <a:spLocks/>
          </p:cNvSpPr>
          <p:nvPr/>
        </p:nvSpPr>
        <p:spPr>
          <a:xfrm>
            <a:off x="988785" y="994888"/>
            <a:ext cx="7886200" cy="1230845"/>
          </a:xfrm>
          <a:prstGeom prst="rect">
            <a:avLst/>
          </a:prstGeom>
        </p:spPr>
        <p:txBody>
          <a:bodyPr vert="horz" lIns="91440" tIns="45720" rIns="91440" bIns="45720" rtlCol="0" anchor="ctr">
            <a:normAutofit fontScale="25000" lnSpcReduction="20000"/>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ts val="3700"/>
              </a:lnSpc>
            </a:pPr>
            <a:endParaRPr lang="en-US" sz="2800" i="0" dirty="0" smtClean="0">
              <a:effectLst>
                <a:outerShdw blurRad="50800" dist="38100" dir="2700000" algn="tl" rotWithShape="0">
                  <a:prstClr val="black">
                    <a:alpha val="40000"/>
                  </a:prstClr>
                </a:outerShdw>
              </a:effectLst>
              <a:latin typeface="Franklin Gothic Book"/>
              <a:cs typeface="Franklin Gothic Book"/>
            </a:endParaRPr>
          </a:p>
          <a:p>
            <a:pPr algn="r">
              <a:lnSpc>
                <a:spcPts val="3700"/>
              </a:lnSpc>
            </a:pPr>
            <a:r>
              <a:rPr lang="en-US" sz="16000" dirty="0" smtClean="0">
                <a:effectLst>
                  <a:outerShdw blurRad="50800" dist="38100" dir="2700000" algn="tl" rotWithShape="0">
                    <a:prstClr val="black">
                      <a:alpha val="40000"/>
                    </a:prstClr>
                  </a:outerShdw>
                </a:effectLst>
                <a:latin typeface="Franklin Gothic Book"/>
                <a:cs typeface="Franklin Gothic Book"/>
              </a:rPr>
              <a:t>They’re lost. </a:t>
            </a:r>
          </a:p>
          <a:p>
            <a:pPr algn="r">
              <a:lnSpc>
                <a:spcPts val="3700"/>
              </a:lnSpc>
            </a:pPr>
            <a:r>
              <a:rPr lang="en-US" sz="16000" dirty="0" smtClean="0">
                <a:effectLst>
                  <a:outerShdw blurRad="50800" dist="38100" dir="2700000" algn="tl" rotWithShape="0">
                    <a:prstClr val="black">
                      <a:alpha val="40000"/>
                    </a:prstClr>
                  </a:outerShdw>
                </a:effectLst>
                <a:latin typeface="Franklin Gothic Book"/>
                <a:cs typeface="Franklin Gothic Book"/>
              </a:rPr>
              <a:t>Help them.</a:t>
            </a:r>
          </a:p>
          <a:p>
            <a:pPr>
              <a:lnSpc>
                <a:spcPts val="3700"/>
              </a:lnSpc>
            </a:pPr>
            <a:endParaRPr lang="en-US" dirty="0" smtClean="0">
              <a:effectLst>
                <a:outerShdw blurRad="50800" dist="38100" dir="2700000" algn="tl" rotWithShape="0">
                  <a:prstClr val="black">
                    <a:alpha val="40000"/>
                  </a:prstClr>
                </a:outerShdw>
              </a:effectLst>
              <a:latin typeface="Franklin Gothic Book"/>
              <a:cs typeface="Franklin Gothic Book"/>
            </a:endParaRPr>
          </a:p>
          <a:p>
            <a:pPr lvl="1"/>
            <a:endParaRPr lang="en-US" dirty="0">
              <a:effectLst>
                <a:outerShdw blurRad="50800" dist="38100" dir="2700000" algn="tl" rotWithShape="0">
                  <a:prstClr val="black">
                    <a:alpha val="40000"/>
                  </a:prstClr>
                </a:outerShdw>
              </a:effectLst>
              <a:latin typeface="Franklin Gothic Book"/>
              <a:cs typeface="Franklin Gothic Book"/>
            </a:endParaRPr>
          </a:p>
        </p:txBody>
      </p:sp>
      <p:pic>
        <p:nvPicPr>
          <p:cNvPr id="7" name="Picture 1" descr="ISM_logotype_small_rev.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38033" y="381000"/>
            <a:ext cx="952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txBox="1">
            <a:spLocks/>
          </p:cNvSpPr>
          <p:nvPr/>
        </p:nvSpPr>
        <p:spPr>
          <a:xfrm>
            <a:off x="609593" y="4742211"/>
            <a:ext cx="7886200" cy="1323201"/>
          </a:xfrm>
          <a:prstGeom prst="rect">
            <a:avLst/>
          </a:prstGeom>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3700"/>
              </a:lnSpc>
            </a:pPr>
            <a:r>
              <a:rPr lang="en-US" sz="4000" b="1" dirty="0" smtClean="0">
                <a:solidFill>
                  <a:schemeClr val="bg1"/>
                </a:solidFill>
                <a:effectLst>
                  <a:outerShdw blurRad="50800" dist="38100" dir="2700000" algn="tl" rotWithShape="0">
                    <a:prstClr val="black">
                      <a:alpha val="40000"/>
                    </a:prstClr>
                  </a:outerShdw>
                </a:effectLst>
                <a:latin typeface="Franklin Gothic Book"/>
                <a:cs typeface="Franklin Gothic Book"/>
              </a:rPr>
              <a:t>Call your customers</a:t>
            </a: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381000"/>
            <a:ext cx="9144000" cy="6096000"/>
          </a:xfrm>
          <a:prstGeom prst="rect">
            <a:avLst/>
          </a:prstGeom>
        </p:spPr>
      </p:pic>
      <p:sp>
        <p:nvSpPr>
          <p:cNvPr id="10" name="Content Placeholder 2"/>
          <p:cNvSpPr txBox="1">
            <a:spLocks/>
          </p:cNvSpPr>
          <p:nvPr/>
        </p:nvSpPr>
        <p:spPr>
          <a:xfrm>
            <a:off x="761993" y="4894611"/>
            <a:ext cx="7886200" cy="1323201"/>
          </a:xfrm>
          <a:prstGeom prst="rect">
            <a:avLst/>
          </a:prstGeom>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3700"/>
              </a:lnSpc>
            </a:pPr>
            <a:r>
              <a:rPr lang="en-US" sz="4000" b="1" dirty="0" smtClean="0">
                <a:solidFill>
                  <a:schemeClr val="bg1"/>
                </a:solidFill>
                <a:effectLst>
                  <a:outerShdw blurRad="50800" dist="38100" dir="2700000" algn="tl" rotWithShape="0">
                    <a:prstClr val="black">
                      <a:alpha val="40000"/>
                    </a:prstClr>
                  </a:outerShdw>
                </a:effectLst>
                <a:latin typeface="Franklin Gothic Book"/>
                <a:cs typeface="Franklin Gothic Book"/>
              </a:rPr>
              <a:t>Final Assembly</a:t>
            </a:r>
          </a:p>
        </p:txBody>
      </p:sp>
      <p:pic>
        <p:nvPicPr>
          <p:cNvPr id="11" name="Picture 1" descr="ISM_logotype_small_rev.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890433" y="533400"/>
            <a:ext cx="952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259582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gn="ctr">
              <a:lnSpc>
                <a:spcPts val="3700"/>
              </a:lnSpc>
            </a:pPr>
            <a:endParaRPr lang="en-US" sz="4000" dirty="0" smtClean="0">
              <a:latin typeface="Franklin Gothic Book"/>
              <a:cs typeface="Franklin Gothic Book"/>
            </a:endParaRP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
        <p:nvSpPr>
          <p:cNvPr id="4" name="Content Placeholder 2"/>
          <p:cNvSpPr txBox="1">
            <a:spLocks/>
          </p:cNvSpPr>
          <p:nvPr/>
        </p:nvSpPr>
        <p:spPr>
          <a:xfrm>
            <a:off x="988785" y="994888"/>
            <a:ext cx="7886200" cy="1230845"/>
          </a:xfrm>
          <a:prstGeom prst="rect">
            <a:avLst/>
          </a:prstGeom>
        </p:spPr>
        <p:txBody>
          <a:bodyPr vert="horz" lIns="91440" tIns="45720" rIns="91440" bIns="45720" rtlCol="0" anchor="ctr">
            <a:normAutofit fontScale="25000" lnSpcReduction="20000"/>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ts val="3700"/>
              </a:lnSpc>
            </a:pPr>
            <a:endParaRPr lang="en-US" sz="2800" i="0" dirty="0" smtClean="0">
              <a:effectLst>
                <a:outerShdw blurRad="50800" dist="38100" dir="2700000" algn="tl" rotWithShape="0">
                  <a:prstClr val="black">
                    <a:alpha val="40000"/>
                  </a:prstClr>
                </a:outerShdw>
              </a:effectLst>
              <a:latin typeface="Franklin Gothic Book"/>
              <a:cs typeface="Franklin Gothic Book"/>
            </a:endParaRPr>
          </a:p>
          <a:p>
            <a:pPr algn="r">
              <a:lnSpc>
                <a:spcPts val="3700"/>
              </a:lnSpc>
            </a:pPr>
            <a:r>
              <a:rPr lang="en-US" sz="16000" dirty="0" smtClean="0">
                <a:effectLst>
                  <a:outerShdw blurRad="50800" dist="38100" dir="2700000" algn="tl" rotWithShape="0">
                    <a:prstClr val="black">
                      <a:alpha val="40000"/>
                    </a:prstClr>
                  </a:outerShdw>
                </a:effectLst>
                <a:latin typeface="Franklin Gothic Book"/>
                <a:cs typeface="Franklin Gothic Book"/>
              </a:rPr>
              <a:t>They’re lost. </a:t>
            </a:r>
          </a:p>
          <a:p>
            <a:pPr algn="r">
              <a:lnSpc>
                <a:spcPts val="3700"/>
              </a:lnSpc>
            </a:pPr>
            <a:r>
              <a:rPr lang="en-US" sz="16000" dirty="0" smtClean="0">
                <a:effectLst>
                  <a:outerShdw blurRad="50800" dist="38100" dir="2700000" algn="tl" rotWithShape="0">
                    <a:prstClr val="black">
                      <a:alpha val="40000"/>
                    </a:prstClr>
                  </a:outerShdw>
                </a:effectLst>
                <a:latin typeface="Franklin Gothic Book"/>
                <a:cs typeface="Franklin Gothic Book"/>
              </a:rPr>
              <a:t>Help them.</a:t>
            </a:r>
          </a:p>
          <a:p>
            <a:pPr>
              <a:lnSpc>
                <a:spcPts val="3700"/>
              </a:lnSpc>
            </a:pPr>
            <a:endParaRPr lang="en-US" dirty="0" smtClean="0">
              <a:effectLst>
                <a:outerShdw blurRad="50800" dist="38100" dir="2700000" algn="tl" rotWithShape="0">
                  <a:prstClr val="black">
                    <a:alpha val="40000"/>
                  </a:prstClr>
                </a:outerShdw>
              </a:effectLst>
              <a:latin typeface="Franklin Gothic Book"/>
              <a:cs typeface="Franklin Gothic Book"/>
            </a:endParaRPr>
          </a:p>
          <a:p>
            <a:pPr lvl="1"/>
            <a:endParaRPr lang="en-US" dirty="0">
              <a:effectLst>
                <a:outerShdw blurRad="50800" dist="38100" dir="2700000" algn="tl" rotWithShape="0">
                  <a:prstClr val="black">
                    <a:alpha val="40000"/>
                  </a:prstClr>
                </a:outerShdw>
              </a:effectLst>
              <a:latin typeface="Franklin Gothic Book"/>
              <a:cs typeface="Franklin Gothic Book"/>
            </a:endParaRPr>
          </a:p>
        </p:txBody>
      </p:sp>
      <p:pic>
        <p:nvPicPr>
          <p:cNvPr id="7" name="Picture 1" descr="ISM_logotype_small_rev.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38033" y="381000"/>
            <a:ext cx="952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txBox="1">
            <a:spLocks/>
          </p:cNvSpPr>
          <p:nvPr/>
        </p:nvSpPr>
        <p:spPr>
          <a:xfrm>
            <a:off x="609593" y="4742211"/>
            <a:ext cx="7886200" cy="1323201"/>
          </a:xfrm>
          <a:prstGeom prst="rect">
            <a:avLst/>
          </a:prstGeom>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3700"/>
              </a:lnSpc>
            </a:pPr>
            <a:r>
              <a:rPr lang="en-US" sz="4000" b="1" dirty="0" smtClean="0">
                <a:solidFill>
                  <a:schemeClr val="bg1"/>
                </a:solidFill>
                <a:effectLst>
                  <a:outerShdw blurRad="50800" dist="38100" dir="2700000" algn="tl" rotWithShape="0">
                    <a:prstClr val="black">
                      <a:alpha val="40000"/>
                    </a:prstClr>
                  </a:outerShdw>
                </a:effectLst>
                <a:latin typeface="Franklin Gothic Book"/>
                <a:cs typeface="Franklin Gothic Book"/>
              </a:rPr>
              <a:t>Call your customers</a:t>
            </a:r>
          </a:p>
        </p:txBody>
      </p:sp>
      <p:pic>
        <p:nvPicPr>
          <p:cNvPr id="9" name="Picture 1" descr="ISM_logotype_small_rev.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890433" y="533400"/>
            <a:ext cx="952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p:cNvSpPr txBox="1">
            <a:spLocks/>
          </p:cNvSpPr>
          <p:nvPr/>
        </p:nvSpPr>
        <p:spPr>
          <a:xfrm>
            <a:off x="761993" y="4894611"/>
            <a:ext cx="7886200" cy="1323201"/>
          </a:xfrm>
          <a:prstGeom prst="rect">
            <a:avLst/>
          </a:prstGeom>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3700"/>
              </a:lnSpc>
            </a:pPr>
            <a:r>
              <a:rPr lang="en-US" sz="4000" b="1" dirty="0" smtClean="0">
                <a:solidFill>
                  <a:schemeClr val="bg1"/>
                </a:solidFill>
                <a:effectLst>
                  <a:outerShdw blurRad="50800" dist="38100" dir="2700000" algn="tl" rotWithShape="0">
                    <a:prstClr val="black">
                      <a:alpha val="40000"/>
                    </a:prstClr>
                  </a:outerShdw>
                </a:effectLst>
                <a:latin typeface="Franklin Gothic Book"/>
                <a:cs typeface="Franklin Gothic Book"/>
              </a:rPr>
              <a:t>Big Piece of Content</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9124990" cy="6858000"/>
          </a:xfrm>
          <a:prstGeom prst="rect">
            <a:avLst/>
          </a:prstGeom>
        </p:spPr>
      </p:pic>
      <p:sp>
        <p:nvSpPr>
          <p:cNvPr id="11" name="Content Placeholder 2"/>
          <p:cNvSpPr txBox="1">
            <a:spLocks/>
          </p:cNvSpPr>
          <p:nvPr/>
        </p:nvSpPr>
        <p:spPr>
          <a:xfrm>
            <a:off x="914393" y="5047011"/>
            <a:ext cx="7886200" cy="1323201"/>
          </a:xfrm>
          <a:prstGeom prst="rect">
            <a:avLst/>
          </a:prstGeom>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3700"/>
              </a:lnSpc>
            </a:pPr>
            <a:endParaRPr lang="en-US" sz="4000" b="1" dirty="0" smtClean="0">
              <a:solidFill>
                <a:schemeClr val="bg1"/>
              </a:solidFill>
              <a:effectLst>
                <a:outerShdw blurRad="50800" dist="38100" dir="2700000" algn="tl" rotWithShape="0">
                  <a:prstClr val="black">
                    <a:alpha val="40000"/>
                  </a:prstClr>
                </a:outerShdw>
              </a:effectLst>
              <a:latin typeface="Franklin Gothic Book"/>
              <a:cs typeface="Franklin Gothic Book"/>
            </a:endParaRPr>
          </a:p>
        </p:txBody>
      </p:sp>
      <p:sp>
        <p:nvSpPr>
          <p:cNvPr id="12" name="Content Placeholder 2"/>
          <p:cNvSpPr txBox="1">
            <a:spLocks/>
          </p:cNvSpPr>
          <p:nvPr/>
        </p:nvSpPr>
        <p:spPr>
          <a:xfrm>
            <a:off x="293070" y="5199411"/>
            <a:ext cx="8659923" cy="1323201"/>
          </a:xfrm>
          <a:prstGeom prst="rect">
            <a:avLst/>
          </a:prstGeom>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3700"/>
              </a:lnSpc>
            </a:pPr>
            <a:r>
              <a:rPr lang="en-US" sz="4000" b="1" dirty="0" smtClean="0">
                <a:solidFill>
                  <a:schemeClr val="bg1"/>
                </a:solidFill>
                <a:effectLst>
                  <a:outerShdw blurRad="50800" dist="38100" dir="2700000" algn="tl" rotWithShape="0">
                    <a:prstClr val="black">
                      <a:alpha val="40000"/>
                    </a:prstClr>
                  </a:outerShdw>
                </a:effectLst>
                <a:latin typeface="Franklin Gothic Book"/>
                <a:cs typeface="Franklin Gothic Book"/>
              </a:rPr>
              <a:t>Components</a:t>
            </a:r>
          </a:p>
        </p:txBody>
      </p:sp>
      <p:pic>
        <p:nvPicPr>
          <p:cNvPr id="15" name="Picture 1" descr="ISM_logotype_small_rev.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38033" y="381000"/>
            <a:ext cx="952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177033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4380" y="1136963"/>
            <a:ext cx="3290322" cy="4255746"/>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91075" y="1136963"/>
            <a:ext cx="3283342" cy="4255746"/>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77412" y="1722117"/>
            <a:ext cx="3587886" cy="4647454"/>
          </a:xfrm>
          <a:prstGeom prst="rect">
            <a:avLst/>
          </a:prstGeom>
        </p:spPr>
      </p:pic>
    </p:spTree>
    <p:extLst>
      <p:ext uri="{BB962C8B-B14F-4D97-AF65-F5344CB8AC3E}">
        <p14:creationId xmlns:p14="http://schemas.microsoft.com/office/powerpoint/2010/main" val="250874724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9900" y="1223992"/>
            <a:ext cx="8191500" cy="4978400"/>
          </a:xfrm>
          <a:prstGeom prst="rect">
            <a:avLst/>
          </a:prstGeom>
        </p:spPr>
      </p:pic>
    </p:spTree>
    <p:extLst>
      <p:ext uri="{BB962C8B-B14F-4D97-AF65-F5344CB8AC3E}">
        <p14:creationId xmlns:p14="http://schemas.microsoft.com/office/powerpoint/2010/main" val="80608214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gn="ctr">
              <a:lnSpc>
                <a:spcPts val="3700"/>
              </a:lnSpc>
            </a:pPr>
            <a:r>
              <a:rPr lang="en-US" sz="4000" dirty="0" smtClean="0">
                <a:latin typeface="Franklin Gothic Book"/>
                <a:cs typeface="Franklin Gothic Book"/>
              </a:rPr>
              <a:t>Write down 5 topics</a:t>
            </a: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Tree>
    <p:extLst>
      <p:ext uri="{BB962C8B-B14F-4D97-AF65-F5344CB8AC3E}">
        <p14:creationId xmlns:p14="http://schemas.microsoft.com/office/powerpoint/2010/main" val="24726645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p>
          <a:p>
            <a:pPr algn="ctr">
              <a:lnSpc>
                <a:spcPts val="3700"/>
              </a:lnSpc>
            </a:pPr>
            <a:endParaRPr lang="en-US" sz="4000" dirty="0" smtClean="0"/>
          </a:p>
          <a:p>
            <a:pPr>
              <a:lnSpc>
                <a:spcPts val="3700"/>
              </a:lnSpc>
            </a:pPr>
            <a:endParaRPr lang="en-US" dirty="0"/>
          </a:p>
          <a:p>
            <a:pPr marL="457200" lvl="1" indent="0">
              <a:buNone/>
            </a:pPr>
            <a:endParaRPr lang="en-US" dirty="0"/>
          </a:p>
        </p:txBody>
      </p:sp>
      <p:sp>
        <p:nvSpPr>
          <p:cNvPr id="4" name="Content Placeholder 2"/>
          <p:cNvSpPr txBox="1">
            <a:spLocks/>
          </p:cNvSpPr>
          <p:nvPr/>
        </p:nvSpPr>
        <p:spPr>
          <a:xfrm>
            <a:off x="988785" y="994888"/>
            <a:ext cx="7886200" cy="1230845"/>
          </a:xfrm>
          <a:prstGeom prst="rect">
            <a:avLst/>
          </a:prstGeom>
        </p:spPr>
        <p:txBody>
          <a:bodyPr vert="horz" lIns="91440" tIns="45720" rIns="91440" bIns="45720" rtlCol="0" anchor="ctr">
            <a:normAutofit fontScale="25000" lnSpcReduction="20000"/>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ts val="3700"/>
              </a:lnSpc>
            </a:pPr>
            <a:endParaRPr lang="en-US" sz="2800" i="0" dirty="0" smtClean="0">
              <a:effectLst>
                <a:outerShdw blurRad="50800" dist="38100" dir="2700000" algn="tl" rotWithShape="0">
                  <a:prstClr val="black">
                    <a:alpha val="40000"/>
                  </a:prstClr>
                </a:outerShdw>
              </a:effectLst>
            </a:endParaRPr>
          </a:p>
          <a:p>
            <a:pPr algn="r">
              <a:lnSpc>
                <a:spcPts val="3700"/>
              </a:lnSpc>
            </a:pPr>
            <a:r>
              <a:rPr lang="en-US" sz="16000" dirty="0" smtClean="0">
                <a:effectLst>
                  <a:outerShdw blurRad="50800" dist="38100" dir="2700000" algn="tl" rotWithShape="0">
                    <a:prstClr val="black">
                      <a:alpha val="40000"/>
                    </a:prstClr>
                  </a:outerShdw>
                </a:effectLst>
              </a:rPr>
              <a:t>They’re lost. </a:t>
            </a:r>
          </a:p>
          <a:p>
            <a:pPr algn="r">
              <a:lnSpc>
                <a:spcPts val="3700"/>
              </a:lnSpc>
            </a:pPr>
            <a:r>
              <a:rPr lang="en-US" sz="16000" dirty="0" smtClean="0">
                <a:effectLst>
                  <a:outerShdw blurRad="50800" dist="38100" dir="2700000" algn="tl" rotWithShape="0">
                    <a:prstClr val="black">
                      <a:alpha val="40000"/>
                    </a:prstClr>
                  </a:outerShdw>
                </a:effectLst>
              </a:rPr>
              <a:t>Help them.</a:t>
            </a:r>
          </a:p>
          <a:p>
            <a:pPr>
              <a:lnSpc>
                <a:spcPts val="3700"/>
              </a:lnSpc>
            </a:pPr>
            <a:endParaRPr lang="en-US" dirty="0" smtClean="0">
              <a:effectLst>
                <a:outerShdw blurRad="50800" dist="38100" dir="2700000" algn="tl" rotWithShape="0">
                  <a:prstClr val="black">
                    <a:alpha val="40000"/>
                  </a:prstClr>
                </a:outerShdw>
              </a:effectLst>
            </a:endParaRPr>
          </a:p>
          <a:p>
            <a:pPr lvl="1"/>
            <a:endParaRPr lang="en-US" dirty="0">
              <a:effectLst>
                <a:outerShdw blurRad="50800" dist="38100" dir="2700000" algn="tl" rotWithShape="0">
                  <a:prstClr val="black">
                    <a:alpha val="40000"/>
                  </a:prstClr>
                </a:outerShdw>
              </a:effectLst>
            </a:endParaRPr>
          </a:p>
        </p:txBody>
      </p:sp>
      <p:pic>
        <p:nvPicPr>
          <p:cNvPr id="7" name="Picture 1" descr="ISM_logotype_small_rev.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38033" y="381000"/>
            <a:ext cx="9525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txBox="1">
            <a:spLocks/>
          </p:cNvSpPr>
          <p:nvPr/>
        </p:nvSpPr>
        <p:spPr>
          <a:xfrm>
            <a:off x="609593" y="4742211"/>
            <a:ext cx="7886200" cy="1323201"/>
          </a:xfrm>
          <a:prstGeom prst="rect">
            <a:avLst/>
          </a:prstGeom>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3700"/>
              </a:lnSpc>
            </a:pPr>
            <a:r>
              <a:rPr lang="en-US" sz="4000" b="1" dirty="0" smtClean="0">
                <a:solidFill>
                  <a:schemeClr val="bg1"/>
                </a:solidFill>
                <a:effectLst>
                  <a:outerShdw blurRad="50800" dist="38100" dir="2700000" algn="tl" rotWithShape="0">
                    <a:prstClr val="black">
                      <a:alpha val="40000"/>
                    </a:prstClr>
                  </a:outerShdw>
                </a:effectLst>
              </a:rPr>
              <a:t>Call your customers</a:t>
            </a: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0978052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a:spLocks noGrp="1"/>
          </p:cNvSpPr>
          <p:nvPr>
            <p:ph idx="1"/>
          </p:nvPr>
        </p:nvSpPr>
        <p:spPr>
          <a:xfrm>
            <a:off x="609592" y="1156702"/>
            <a:ext cx="7886200" cy="4684637"/>
          </a:xfrm>
          <a:prstGeom prst="rect">
            <a:avLst/>
          </a:prstGeom>
        </p:spPr>
        <p:txBody>
          <a:bodyPr anchor="ctr"/>
          <a:lstStyle/>
          <a:p>
            <a:pPr lvl="1">
              <a:lnSpc>
                <a:spcPts val="3700"/>
              </a:lnSpc>
            </a:pPr>
            <a:endParaRPr lang="en-US" sz="2800" i="0" dirty="0">
              <a:latin typeface="Franklin Gothic Book"/>
              <a:cs typeface="Franklin Gothic Book"/>
            </a:endParaRPr>
          </a:p>
          <a:p>
            <a:pPr algn="ctr">
              <a:lnSpc>
                <a:spcPts val="3700"/>
              </a:lnSpc>
            </a:pPr>
            <a:endParaRPr lang="en-US" sz="4000" dirty="0" smtClean="0">
              <a:latin typeface="Franklin Gothic Book"/>
              <a:cs typeface="Franklin Gothic Book"/>
            </a:endParaRP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pic>
        <p:nvPicPr>
          <p:cNvPr id="18" name="Picture 17" descr="funnel-1.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3873" y="560591"/>
            <a:ext cx="4610100" cy="5626100"/>
          </a:xfrm>
          <a:prstGeom prst="rect">
            <a:avLst/>
          </a:prstGeom>
        </p:spPr>
      </p:pic>
      <p:sp>
        <p:nvSpPr>
          <p:cNvPr id="20" name="TextBox 19"/>
          <p:cNvSpPr txBox="1"/>
          <p:nvPr/>
        </p:nvSpPr>
        <p:spPr>
          <a:xfrm>
            <a:off x="1908256" y="2357639"/>
            <a:ext cx="1934308" cy="369332"/>
          </a:xfrm>
          <a:prstGeom prst="rect">
            <a:avLst/>
          </a:prstGeom>
          <a:noFill/>
        </p:spPr>
        <p:txBody>
          <a:bodyPr wrap="square" rtlCol="0">
            <a:spAutoFit/>
          </a:bodyPr>
          <a:lstStyle/>
          <a:p>
            <a:pPr algn="ctr"/>
            <a:r>
              <a:rPr lang="en-US" b="1" dirty="0" smtClean="0">
                <a:solidFill>
                  <a:schemeClr val="bg1"/>
                </a:solidFill>
                <a:effectLst>
                  <a:outerShdw blurRad="50800" dist="38100" dir="2700000" algn="tl" rotWithShape="0">
                    <a:prstClr val="black">
                      <a:alpha val="40000"/>
                    </a:prstClr>
                  </a:outerShdw>
                </a:effectLst>
                <a:latin typeface="Franklin Gothic Book"/>
                <a:cs typeface="Franklin Gothic Book"/>
              </a:rPr>
              <a:t>Awareness</a:t>
            </a:r>
            <a:endParaRPr lang="en-US" b="1" dirty="0">
              <a:solidFill>
                <a:schemeClr val="bg1"/>
              </a:solidFill>
              <a:effectLst>
                <a:outerShdw blurRad="50800" dist="38100" dir="2700000" algn="tl" rotWithShape="0">
                  <a:prstClr val="black">
                    <a:alpha val="40000"/>
                  </a:prstClr>
                </a:outerShdw>
              </a:effectLst>
              <a:latin typeface="Franklin Gothic Book"/>
              <a:cs typeface="Franklin Gothic Book"/>
            </a:endParaRPr>
          </a:p>
        </p:txBody>
      </p:sp>
      <p:sp>
        <p:nvSpPr>
          <p:cNvPr id="21" name="TextBox 20"/>
          <p:cNvSpPr txBox="1"/>
          <p:nvPr/>
        </p:nvSpPr>
        <p:spPr>
          <a:xfrm>
            <a:off x="1940821" y="3604194"/>
            <a:ext cx="1934308" cy="369332"/>
          </a:xfrm>
          <a:prstGeom prst="rect">
            <a:avLst/>
          </a:prstGeom>
          <a:noFill/>
        </p:spPr>
        <p:txBody>
          <a:bodyPr wrap="square" rtlCol="0">
            <a:spAutoFit/>
          </a:bodyPr>
          <a:lstStyle/>
          <a:p>
            <a:pPr algn="ctr"/>
            <a:r>
              <a:rPr lang="en-US" b="1" dirty="0" smtClean="0">
                <a:solidFill>
                  <a:schemeClr val="bg1"/>
                </a:solidFill>
                <a:effectLst>
                  <a:outerShdw blurRad="50800" dist="38100" dir="2700000" algn="tl" rotWithShape="0">
                    <a:prstClr val="black">
                      <a:alpha val="40000"/>
                    </a:prstClr>
                  </a:outerShdw>
                </a:effectLst>
                <a:latin typeface="Franklin Gothic Book"/>
                <a:cs typeface="Franklin Gothic Book"/>
              </a:rPr>
              <a:t>Credibility</a:t>
            </a:r>
            <a:endParaRPr lang="en-US" b="1" dirty="0">
              <a:solidFill>
                <a:schemeClr val="bg1"/>
              </a:solidFill>
              <a:effectLst>
                <a:outerShdw blurRad="50800" dist="38100" dir="2700000" algn="tl" rotWithShape="0">
                  <a:prstClr val="black">
                    <a:alpha val="40000"/>
                  </a:prstClr>
                </a:outerShdw>
              </a:effectLst>
              <a:latin typeface="Franklin Gothic Book"/>
              <a:cs typeface="Franklin Gothic Book"/>
            </a:endParaRPr>
          </a:p>
        </p:txBody>
      </p:sp>
      <p:sp>
        <p:nvSpPr>
          <p:cNvPr id="22" name="TextBox 21"/>
          <p:cNvSpPr txBox="1"/>
          <p:nvPr/>
        </p:nvSpPr>
        <p:spPr>
          <a:xfrm>
            <a:off x="1969476" y="4564183"/>
            <a:ext cx="1934308" cy="369332"/>
          </a:xfrm>
          <a:prstGeom prst="rect">
            <a:avLst/>
          </a:prstGeom>
          <a:noFill/>
        </p:spPr>
        <p:txBody>
          <a:bodyPr wrap="square" rtlCol="0">
            <a:spAutoFit/>
          </a:bodyPr>
          <a:lstStyle/>
          <a:p>
            <a:pPr algn="ctr"/>
            <a:r>
              <a:rPr lang="en-US" b="1" dirty="0" smtClean="0">
                <a:solidFill>
                  <a:schemeClr val="bg1"/>
                </a:solidFill>
                <a:effectLst>
                  <a:outerShdw blurRad="50800" dist="38100" dir="2700000" algn="tl" rotWithShape="0">
                    <a:prstClr val="black">
                      <a:alpha val="40000"/>
                    </a:prstClr>
                  </a:outerShdw>
                </a:effectLst>
                <a:latin typeface="Franklin Gothic Book"/>
                <a:cs typeface="Franklin Gothic Book"/>
              </a:rPr>
              <a:t>Decision</a:t>
            </a:r>
            <a:endParaRPr lang="en-US" b="1" dirty="0">
              <a:solidFill>
                <a:schemeClr val="bg1"/>
              </a:solidFill>
              <a:effectLst>
                <a:outerShdw blurRad="50800" dist="38100" dir="2700000" algn="tl" rotWithShape="0">
                  <a:prstClr val="black">
                    <a:alpha val="40000"/>
                  </a:prstClr>
                </a:outerShdw>
              </a:effectLst>
              <a:latin typeface="Franklin Gothic Book"/>
              <a:cs typeface="Franklin Gothic Book"/>
            </a:endParaRPr>
          </a:p>
        </p:txBody>
      </p:sp>
      <p:sp>
        <p:nvSpPr>
          <p:cNvPr id="23" name="TextBox 22"/>
          <p:cNvSpPr txBox="1"/>
          <p:nvPr/>
        </p:nvSpPr>
        <p:spPr>
          <a:xfrm>
            <a:off x="1952540" y="5478581"/>
            <a:ext cx="1934308" cy="369332"/>
          </a:xfrm>
          <a:prstGeom prst="rect">
            <a:avLst/>
          </a:prstGeom>
          <a:noFill/>
        </p:spPr>
        <p:txBody>
          <a:bodyPr wrap="square" rtlCol="0">
            <a:spAutoFit/>
          </a:bodyPr>
          <a:lstStyle/>
          <a:p>
            <a:pPr algn="ctr"/>
            <a:r>
              <a:rPr lang="en-US" b="1" dirty="0" smtClean="0">
                <a:solidFill>
                  <a:schemeClr val="bg1"/>
                </a:solidFill>
                <a:effectLst>
                  <a:outerShdw blurRad="50800" dist="38100" dir="2700000" algn="tl" rotWithShape="0">
                    <a:prstClr val="black">
                      <a:alpha val="40000"/>
                    </a:prstClr>
                  </a:outerShdw>
                </a:effectLst>
                <a:latin typeface="Franklin Gothic Book"/>
                <a:cs typeface="Franklin Gothic Book"/>
              </a:rPr>
              <a:t>Convert</a:t>
            </a:r>
            <a:endParaRPr lang="en-US" b="1" dirty="0">
              <a:solidFill>
                <a:schemeClr val="bg1"/>
              </a:solidFill>
              <a:effectLst>
                <a:outerShdw blurRad="50800" dist="38100" dir="2700000" algn="tl" rotWithShape="0">
                  <a:prstClr val="black">
                    <a:alpha val="40000"/>
                  </a:prstClr>
                </a:outerShdw>
              </a:effectLst>
              <a:latin typeface="Franklin Gothic Book"/>
              <a:cs typeface="Franklin Gothic Book"/>
            </a:endParaRPr>
          </a:p>
        </p:txBody>
      </p:sp>
      <p:cxnSp>
        <p:nvCxnSpPr>
          <p:cNvPr id="25" name="Straight Connector 24"/>
          <p:cNvCxnSpPr/>
          <p:nvPr/>
        </p:nvCxnSpPr>
        <p:spPr>
          <a:xfrm>
            <a:off x="5204209" y="3028265"/>
            <a:ext cx="310831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204209" y="5125504"/>
            <a:ext cx="310831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204209" y="1900439"/>
            <a:ext cx="3108316" cy="1477328"/>
          </a:xfrm>
          <a:prstGeom prst="rect">
            <a:avLst/>
          </a:prstGeom>
          <a:noFill/>
        </p:spPr>
        <p:txBody>
          <a:bodyPr wrap="square" rtlCol="0">
            <a:spAutoFit/>
          </a:bodyPr>
          <a:lstStyle/>
          <a:p>
            <a:pPr marL="285750" indent="-285750">
              <a:buFont typeface="Arial"/>
              <a:buChar char="•"/>
            </a:pPr>
            <a:r>
              <a:rPr lang="en-US" dirty="0" smtClean="0">
                <a:solidFill>
                  <a:srgbClr val="FFFFFF"/>
                </a:solidFill>
                <a:latin typeface="Franklin Gothic Book"/>
                <a:cs typeface="Franklin Gothic Book"/>
              </a:rPr>
              <a:t>Recognize problem</a:t>
            </a:r>
          </a:p>
          <a:p>
            <a:pPr marL="285750" indent="-285750">
              <a:buFont typeface="Arial"/>
              <a:buChar char="•"/>
            </a:pPr>
            <a:r>
              <a:rPr lang="en-US" dirty="0" smtClean="0">
                <a:solidFill>
                  <a:srgbClr val="FFFFFF"/>
                </a:solidFill>
                <a:latin typeface="Franklin Gothic Book"/>
                <a:cs typeface="Franklin Gothic Book"/>
              </a:rPr>
              <a:t>Looking for solutions</a:t>
            </a:r>
          </a:p>
          <a:p>
            <a:pPr marL="285750" indent="-285750">
              <a:buFont typeface="Arial"/>
              <a:buChar char="•"/>
            </a:pPr>
            <a:r>
              <a:rPr lang="en-US" dirty="0" smtClean="0">
                <a:solidFill>
                  <a:srgbClr val="FFFFFF"/>
                </a:solidFill>
                <a:latin typeface="Franklin Gothic Book"/>
                <a:cs typeface="Franklin Gothic Book"/>
              </a:rPr>
              <a:t>General research</a:t>
            </a:r>
          </a:p>
          <a:p>
            <a:pPr marL="285750" indent="-285750">
              <a:buFont typeface="Arial"/>
              <a:buChar char="•"/>
            </a:pPr>
            <a:endParaRPr lang="en-US" dirty="0" smtClean="0">
              <a:solidFill>
                <a:srgbClr val="FFFFFF"/>
              </a:solidFill>
              <a:latin typeface="Franklin Gothic Book"/>
              <a:cs typeface="Franklin Gothic Book"/>
            </a:endParaRPr>
          </a:p>
          <a:p>
            <a:pPr marL="285750" indent="-285750">
              <a:buFont typeface="Arial"/>
              <a:buChar char="•"/>
            </a:pPr>
            <a:endParaRPr lang="en-US" dirty="0">
              <a:solidFill>
                <a:srgbClr val="FFFFFF"/>
              </a:solidFill>
              <a:latin typeface="Franklin Gothic Book"/>
              <a:cs typeface="Franklin Gothic Book"/>
            </a:endParaRPr>
          </a:p>
        </p:txBody>
      </p:sp>
      <p:sp>
        <p:nvSpPr>
          <p:cNvPr id="28" name="TextBox 27"/>
          <p:cNvSpPr txBox="1"/>
          <p:nvPr/>
        </p:nvSpPr>
        <p:spPr>
          <a:xfrm>
            <a:off x="5207400" y="3188218"/>
            <a:ext cx="3575811" cy="2308324"/>
          </a:xfrm>
          <a:prstGeom prst="rect">
            <a:avLst/>
          </a:prstGeom>
          <a:noFill/>
        </p:spPr>
        <p:txBody>
          <a:bodyPr wrap="square" rtlCol="0">
            <a:spAutoFit/>
          </a:bodyPr>
          <a:lstStyle/>
          <a:p>
            <a:pPr marL="285750" indent="-285750">
              <a:buFont typeface="Arial"/>
              <a:buChar char="•"/>
            </a:pPr>
            <a:r>
              <a:rPr lang="en-US" dirty="0" smtClean="0">
                <a:solidFill>
                  <a:srgbClr val="FFFFFF"/>
                </a:solidFill>
                <a:latin typeface="Franklin Gothic Book"/>
                <a:cs typeface="Franklin Gothic Book"/>
              </a:rPr>
              <a:t>Exploring possible solutions</a:t>
            </a:r>
          </a:p>
          <a:p>
            <a:pPr marL="285750" indent="-285750">
              <a:buFont typeface="Arial"/>
              <a:buChar char="•"/>
            </a:pPr>
            <a:r>
              <a:rPr lang="en-US" dirty="0" smtClean="0">
                <a:solidFill>
                  <a:srgbClr val="FFFFFF"/>
                </a:solidFill>
                <a:latin typeface="Franklin Gothic Book"/>
                <a:cs typeface="Franklin Gothic Book"/>
              </a:rPr>
              <a:t>Looking for testimonials</a:t>
            </a:r>
          </a:p>
          <a:p>
            <a:pPr marL="285750" indent="-285750">
              <a:buFont typeface="Arial"/>
              <a:buChar char="•"/>
            </a:pPr>
            <a:r>
              <a:rPr lang="en-US" dirty="0" smtClean="0">
                <a:solidFill>
                  <a:srgbClr val="FFFFFF"/>
                </a:solidFill>
                <a:latin typeface="Franklin Gothic Book"/>
                <a:cs typeface="Franklin Gothic Book"/>
              </a:rPr>
              <a:t>Creating a short list of possible providers</a:t>
            </a:r>
          </a:p>
          <a:p>
            <a:pPr marL="285750" indent="-285750">
              <a:buFont typeface="Arial"/>
              <a:buChar char="•"/>
            </a:pPr>
            <a:r>
              <a:rPr lang="en-US" dirty="0" smtClean="0">
                <a:solidFill>
                  <a:srgbClr val="FFFFFF"/>
                </a:solidFill>
                <a:latin typeface="Franklin Gothic Book"/>
                <a:cs typeface="Franklin Gothic Book"/>
              </a:rPr>
              <a:t>Want confidence they’re choosing the right provider</a:t>
            </a:r>
          </a:p>
          <a:p>
            <a:pPr marL="285750" indent="-285750">
              <a:buFont typeface="Arial"/>
              <a:buChar char="•"/>
            </a:pPr>
            <a:endParaRPr lang="en-US" dirty="0" smtClean="0">
              <a:solidFill>
                <a:srgbClr val="FFFFFF"/>
              </a:solidFill>
              <a:latin typeface="Franklin Gothic Book"/>
              <a:cs typeface="Franklin Gothic Book"/>
            </a:endParaRPr>
          </a:p>
          <a:p>
            <a:pPr marL="285750" indent="-285750">
              <a:buFont typeface="Arial"/>
              <a:buChar char="•"/>
            </a:pPr>
            <a:endParaRPr lang="en-US" dirty="0">
              <a:solidFill>
                <a:srgbClr val="FFFFFF"/>
              </a:solidFill>
              <a:latin typeface="Franklin Gothic Book"/>
              <a:cs typeface="Franklin Gothic Book"/>
            </a:endParaRPr>
          </a:p>
        </p:txBody>
      </p:sp>
      <p:sp>
        <p:nvSpPr>
          <p:cNvPr id="29" name="TextBox 28"/>
          <p:cNvSpPr txBox="1"/>
          <p:nvPr/>
        </p:nvSpPr>
        <p:spPr>
          <a:xfrm>
            <a:off x="5207400" y="5274105"/>
            <a:ext cx="3108316" cy="923330"/>
          </a:xfrm>
          <a:prstGeom prst="rect">
            <a:avLst/>
          </a:prstGeom>
          <a:noFill/>
        </p:spPr>
        <p:txBody>
          <a:bodyPr wrap="square" rtlCol="0">
            <a:spAutoFit/>
          </a:bodyPr>
          <a:lstStyle/>
          <a:p>
            <a:pPr marL="285750" indent="-285750">
              <a:buFont typeface="Arial"/>
              <a:buChar char="•"/>
            </a:pPr>
            <a:r>
              <a:rPr lang="en-US" dirty="0" smtClean="0">
                <a:solidFill>
                  <a:srgbClr val="FFFFFF"/>
                </a:solidFill>
                <a:latin typeface="Franklin Gothic Book"/>
                <a:cs typeface="Franklin Gothic Book"/>
              </a:rPr>
              <a:t>Looking for ROI</a:t>
            </a:r>
          </a:p>
          <a:p>
            <a:pPr marL="285750" indent="-285750">
              <a:buFont typeface="Arial"/>
              <a:buChar char="•"/>
            </a:pPr>
            <a:endParaRPr lang="en-US" dirty="0" smtClean="0">
              <a:solidFill>
                <a:srgbClr val="FFFFFF"/>
              </a:solidFill>
              <a:latin typeface="Franklin Gothic Book"/>
              <a:cs typeface="Franklin Gothic Book"/>
            </a:endParaRPr>
          </a:p>
          <a:p>
            <a:pPr marL="285750" indent="-285750">
              <a:buFont typeface="Arial"/>
              <a:buChar char="•"/>
            </a:pPr>
            <a:endParaRPr lang="en-US" dirty="0">
              <a:solidFill>
                <a:srgbClr val="FFFFFF"/>
              </a:solidFill>
              <a:latin typeface="Franklin Gothic Book"/>
              <a:cs typeface="Franklin Gothic Book"/>
            </a:endParaRPr>
          </a:p>
        </p:txBody>
      </p:sp>
    </p:spTree>
    <p:extLst>
      <p:ext uri="{BB962C8B-B14F-4D97-AF65-F5344CB8AC3E}">
        <p14:creationId xmlns:p14="http://schemas.microsoft.com/office/powerpoint/2010/main" val="266271744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Franklin Gothic Book"/>
                <a:cs typeface="Franklin Gothic Book"/>
              </a:rPr>
              <a:t>AWARENESS: RECOMMENDED CONTENT</a:t>
            </a:r>
            <a:endParaRPr lang="en-US" dirty="0">
              <a:latin typeface="Franklin Gothic Book"/>
              <a:cs typeface="Franklin Gothic Book"/>
            </a:endParaRPr>
          </a:p>
        </p:txBody>
      </p:sp>
      <p:sp>
        <p:nvSpPr>
          <p:cNvPr id="3" name="Content Placeholder 2"/>
          <p:cNvSpPr>
            <a:spLocks noGrp="1"/>
          </p:cNvSpPr>
          <p:nvPr>
            <p:ph idx="1"/>
          </p:nvPr>
        </p:nvSpPr>
        <p:spPr>
          <a:xfrm>
            <a:off x="804333" y="1920020"/>
            <a:ext cx="3858141" cy="4363111"/>
          </a:xfrm>
        </p:spPr>
        <p:txBody>
          <a:bodyPr>
            <a:normAutofit/>
          </a:bodyPr>
          <a:lstStyle/>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Social media</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Blogs</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Infographics</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eBooks</a:t>
            </a:r>
          </a:p>
        </p:txBody>
      </p:sp>
      <p:sp>
        <p:nvSpPr>
          <p:cNvPr id="4" name="Content Placeholder 2"/>
          <p:cNvSpPr txBox="1">
            <a:spLocks/>
          </p:cNvSpPr>
          <p:nvPr/>
        </p:nvSpPr>
        <p:spPr>
          <a:xfrm>
            <a:off x="4538142" y="1920020"/>
            <a:ext cx="3918882" cy="4363111"/>
          </a:xfrm>
          <a:prstGeom prst="rect">
            <a:avLst/>
          </a:prstGeom>
        </p:spPr>
        <p:txBody>
          <a:bodyPr vert="horz" lIns="91440" tIns="45720" rIns="91440" bIns="45720" rtlCol="0">
            <a:norm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fontAlgn="base">
              <a:spcBef>
                <a:spcPts val="0"/>
              </a:spcBef>
              <a:spcAft>
                <a:spcPts val="2400"/>
              </a:spcAft>
              <a:buFont typeface="Arial" pitchFamily="34" charset="0"/>
              <a:buChar char="•"/>
            </a:pPr>
            <a:r>
              <a:rPr lang="en-US" sz="3200" dirty="0">
                <a:latin typeface="Franklin Gothic Book"/>
                <a:cs typeface="Franklin Gothic Book"/>
              </a:rPr>
              <a:t>Guides</a:t>
            </a:r>
          </a:p>
          <a:p>
            <a:pPr marL="342900" indent="-342900" fontAlgn="base">
              <a:spcBef>
                <a:spcPts val="0"/>
              </a:spcBef>
              <a:spcAft>
                <a:spcPts val="2400"/>
              </a:spcAft>
              <a:buFont typeface="Arial" pitchFamily="34" charset="0"/>
              <a:buChar char="•"/>
            </a:pPr>
            <a:r>
              <a:rPr lang="en-US" sz="3200" dirty="0">
                <a:latin typeface="Franklin Gothic Book"/>
                <a:cs typeface="Franklin Gothic Book"/>
              </a:rPr>
              <a:t>Quizzes</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Videos</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Webinars</a:t>
            </a:r>
            <a:endParaRPr lang="en-US" dirty="0">
              <a:latin typeface="Franklin Gothic Book"/>
              <a:cs typeface="Franklin Gothic Book"/>
            </a:endParaRPr>
          </a:p>
        </p:txBody>
      </p:sp>
    </p:spTree>
    <p:extLst>
      <p:ext uri="{BB962C8B-B14F-4D97-AF65-F5344CB8AC3E}">
        <p14:creationId xmlns:p14="http://schemas.microsoft.com/office/powerpoint/2010/main" val="341853665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p>
          <a:p>
            <a:pPr algn="ctr">
              <a:lnSpc>
                <a:spcPts val="3700"/>
              </a:lnSpc>
            </a:pPr>
            <a:r>
              <a:rPr lang="en-US" sz="4000" i="0" dirty="0" smtClean="0">
                <a:latin typeface="Franklin Gothic Book"/>
                <a:cs typeface="Franklin Gothic Book"/>
              </a:rPr>
              <a:t>Certifications</a:t>
            </a:r>
            <a:endParaRPr lang="en-US" sz="4000" dirty="0" smtClean="0">
              <a:latin typeface="Franklin Gothic Book"/>
              <a:cs typeface="Franklin Gothic Book"/>
            </a:endParaRPr>
          </a:p>
          <a:p>
            <a:pPr>
              <a:lnSpc>
                <a:spcPts val="3700"/>
              </a:lnSpc>
            </a:pPr>
            <a:endParaRPr lang="en-US" dirty="0"/>
          </a:p>
          <a:p>
            <a:pPr marL="457200" lvl="1" indent="0">
              <a:buNone/>
            </a:pPr>
            <a:endParaRPr lang="en-US" dirty="0"/>
          </a:p>
        </p:txBody>
      </p:sp>
    </p:spTree>
    <p:extLst>
      <p:ext uri="{BB962C8B-B14F-4D97-AF65-F5344CB8AC3E}">
        <p14:creationId xmlns:p14="http://schemas.microsoft.com/office/powerpoint/2010/main" val="394338960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9032"/>
            <a:ext cx="8229600" cy="715402"/>
          </a:xfrm>
        </p:spPr>
        <p:txBody>
          <a:bodyPr>
            <a:normAutofit/>
          </a:bodyPr>
          <a:lstStyle/>
          <a:p>
            <a:r>
              <a:rPr lang="en-US" dirty="0" smtClean="0">
                <a:latin typeface="Franklin Gothic Book"/>
                <a:cs typeface="Franklin Gothic Book"/>
              </a:rPr>
              <a:t>Credibility and Decision: RECOMMENDED CONTENT</a:t>
            </a:r>
            <a:endParaRPr lang="en-US" dirty="0">
              <a:latin typeface="Franklin Gothic Book"/>
              <a:cs typeface="Franklin Gothic Book"/>
            </a:endParaRPr>
          </a:p>
        </p:txBody>
      </p:sp>
      <p:sp>
        <p:nvSpPr>
          <p:cNvPr id="3" name="Content Placeholder 2"/>
          <p:cNvSpPr>
            <a:spLocks noGrp="1"/>
          </p:cNvSpPr>
          <p:nvPr>
            <p:ph idx="1"/>
          </p:nvPr>
        </p:nvSpPr>
        <p:spPr>
          <a:xfrm>
            <a:off x="804333" y="1992957"/>
            <a:ext cx="3858141" cy="4363111"/>
          </a:xfrm>
        </p:spPr>
        <p:txBody>
          <a:bodyPr>
            <a:normAutofit/>
          </a:bodyPr>
          <a:lstStyle/>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Newsletters</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Demos</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Analyst Reports</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Case Studies</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Print Articles</a:t>
            </a:r>
          </a:p>
        </p:txBody>
      </p:sp>
      <p:sp>
        <p:nvSpPr>
          <p:cNvPr id="4" name="Content Placeholder 2"/>
          <p:cNvSpPr txBox="1">
            <a:spLocks/>
          </p:cNvSpPr>
          <p:nvPr/>
        </p:nvSpPr>
        <p:spPr>
          <a:xfrm>
            <a:off x="4538142" y="1992957"/>
            <a:ext cx="3918882" cy="4363111"/>
          </a:xfrm>
          <a:prstGeom prst="rect">
            <a:avLst/>
          </a:prstGeom>
        </p:spPr>
        <p:txBody>
          <a:bodyPr vert="horz" lIns="91440" tIns="45720" rIns="91440" bIns="45720" rtlCol="0">
            <a:norm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Testimonials</a:t>
            </a:r>
            <a:endParaRPr lang="en-US" sz="3200" dirty="0">
              <a:latin typeface="Franklin Gothic Book"/>
              <a:cs typeface="Franklin Gothic Book"/>
            </a:endParaRPr>
          </a:p>
          <a:p>
            <a:pPr marL="342900" indent="-342900" fontAlgn="base">
              <a:spcBef>
                <a:spcPts val="0"/>
              </a:spcBef>
              <a:spcAft>
                <a:spcPts val="2400"/>
              </a:spcAft>
              <a:buFont typeface="Arial" pitchFamily="34" charset="0"/>
              <a:buChar char="•"/>
            </a:pPr>
            <a:r>
              <a:rPr lang="en-US" sz="3200" dirty="0">
                <a:latin typeface="Franklin Gothic Book"/>
                <a:cs typeface="Franklin Gothic Book"/>
              </a:rPr>
              <a:t>Press Releases</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Widgets</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Calculators</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White Papers</a:t>
            </a:r>
            <a:endParaRPr lang="en-US" dirty="0">
              <a:latin typeface="Franklin Gothic Book"/>
              <a:cs typeface="Franklin Gothic Book"/>
            </a:endParaRPr>
          </a:p>
        </p:txBody>
      </p:sp>
    </p:spTree>
    <p:extLst>
      <p:ext uri="{BB962C8B-B14F-4D97-AF65-F5344CB8AC3E}">
        <p14:creationId xmlns:p14="http://schemas.microsoft.com/office/powerpoint/2010/main" val="109772328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Franklin Gothic Book"/>
                <a:cs typeface="Franklin Gothic Book"/>
              </a:rPr>
              <a:t>Convert: RECOMMENDED CONTENT</a:t>
            </a:r>
            <a:endParaRPr lang="en-US" dirty="0">
              <a:latin typeface="Franklin Gothic Book"/>
              <a:cs typeface="Franklin Gothic Book"/>
            </a:endParaRPr>
          </a:p>
        </p:txBody>
      </p:sp>
      <p:sp>
        <p:nvSpPr>
          <p:cNvPr id="3" name="Content Placeholder 2"/>
          <p:cNvSpPr>
            <a:spLocks noGrp="1"/>
          </p:cNvSpPr>
          <p:nvPr>
            <p:ph idx="1"/>
          </p:nvPr>
        </p:nvSpPr>
        <p:spPr>
          <a:xfrm>
            <a:off x="804333" y="1754348"/>
            <a:ext cx="3858141" cy="4363111"/>
          </a:xfrm>
        </p:spPr>
        <p:txBody>
          <a:bodyPr>
            <a:normAutofit/>
          </a:bodyPr>
          <a:lstStyle/>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In-person events</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ROI calculators</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Pricing guides</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Product samples</a:t>
            </a:r>
          </a:p>
        </p:txBody>
      </p:sp>
    </p:spTree>
    <p:extLst>
      <p:ext uri="{BB962C8B-B14F-4D97-AF65-F5344CB8AC3E}">
        <p14:creationId xmlns:p14="http://schemas.microsoft.com/office/powerpoint/2010/main" val="187653630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Franklin Gothic Book"/>
                <a:cs typeface="Franklin Gothic Book"/>
              </a:rPr>
              <a:t>ASK YOURSELF</a:t>
            </a:r>
            <a:endParaRPr lang="en-US" dirty="0">
              <a:latin typeface="Franklin Gothic Book"/>
              <a:cs typeface="Franklin Gothic Book"/>
            </a:endParaRPr>
          </a:p>
        </p:txBody>
      </p:sp>
      <p:sp>
        <p:nvSpPr>
          <p:cNvPr id="5" name="Content Placeholder 2"/>
          <p:cNvSpPr>
            <a:spLocks noGrp="1"/>
          </p:cNvSpPr>
          <p:nvPr>
            <p:ph idx="1"/>
          </p:nvPr>
        </p:nvSpPr>
        <p:spPr>
          <a:xfrm>
            <a:off x="804333" y="1478228"/>
            <a:ext cx="7886200" cy="4363111"/>
          </a:xfrm>
        </p:spPr>
        <p:txBody>
          <a:bodyPr>
            <a:normAutofit/>
          </a:bodyPr>
          <a:lstStyle/>
          <a:p>
            <a:pPr marL="342900" indent="-342900">
              <a:spcBef>
                <a:spcPts val="0"/>
              </a:spcBef>
              <a:spcAft>
                <a:spcPts val="600"/>
              </a:spcAft>
              <a:buFont typeface="Arial" pitchFamily="34" charset="0"/>
              <a:buChar char="•"/>
            </a:pPr>
            <a:r>
              <a:rPr lang="en-US" dirty="0" smtClean="0">
                <a:latin typeface="Franklin Gothic Book"/>
                <a:cs typeface="Franklin Gothic Book"/>
              </a:rPr>
              <a:t>Why are we developing this content?</a:t>
            </a:r>
            <a:endParaRPr lang="en-US" dirty="0">
              <a:latin typeface="Franklin Gothic Book"/>
              <a:cs typeface="Franklin Gothic Book"/>
            </a:endParaRPr>
          </a:p>
          <a:p>
            <a:pPr marL="342900" indent="-342900">
              <a:spcBef>
                <a:spcPts val="0"/>
              </a:spcBef>
              <a:spcAft>
                <a:spcPts val="600"/>
              </a:spcAft>
              <a:buFont typeface="Arial" pitchFamily="34" charset="0"/>
              <a:buChar char="•"/>
            </a:pPr>
            <a:r>
              <a:rPr lang="en-US" dirty="0" smtClean="0">
                <a:latin typeface="Franklin Gothic Book"/>
                <a:cs typeface="Franklin Gothic Book"/>
              </a:rPr>
              <a:t>What do we have to work with?</a:t>
            </a:r>
            <a:endParaRPr lang="en-US" dirty="0">
              <a:latin typeface="Franklin Gothic Book"/>
              <a:cs typeface="Franklin Gothic Book"/>
            </a:endParaRPr>
          </a:p>
          <a:p>
            <a:pPr marL="342900" indent="-342900">
              <a:spcBef>
                <a:spcPts val="0"/>
              </a:spcBef>
              <a:spcAft>
                <a:spcPts val="600"/>
              </a:spcAft>
              <a:buFont typeface="Arial" pitchFamily="34" charset="0"/>
              <a:buChar char="•"/>
            </a:pPr>
            <a:r>
              <a:rPr lang="en-US" dirty="0" smtClean="0">
                <a:latin typeface="Franklin Gothic Book"/>
                <a:cs typeface="Franklin Gothic Book"/>
              </a:rPr>
              <a:t>Who is our audience and what information do they need?</a:t>
            </a:r>
          </a:p>
          <a:p>
            <a:pPr marL="342900" indent="-342900">
              <a:spcBef>
                <a:spcPts val="0"/>
              </a:spcBef>
              <a:spcAft>
                <a:spcPts val="600"/>
              </a:spcAft>
              <a:buFont typeface="Arial" pitchFamily="34" charset="0"/>
              <a:buChar char="•"/>
            </a:pPr>
            <a:r>
              <a:rPr lang="en-US" dirty="0" smtClean="0">
                <a:latin typeface="Franklin Gothic Book"/>
                <a:cs typeface="Franklin Gothic Book"/>
              </a:rPr>
              <a:t>What is the best format for information?</a:t>
            </a:r>
            <a:endParaRPr lang="en-US" dirty="0">
              <a:latin typeface="Franklin Gothic Book"/>
              <a:cs typeface="Franklin Gothic Book"/>
            </a:endParaRPr>
          </a:p>
          <a:p>
            <a:pPr marL="342900" indent="-342900">
              <a:spcBef>
                <a:spcPts val="0"/>
              </a:spcBef>
              <a:spcAft>
                <a:spcPts val="600"/>
              </a:spcAft>
              <a:buFont typeface="Arial" pitchFamily="34" charset="0"/>
              <a:buChar char="•"/>
            </a:pPr>
            <a:r>
              <a:rPr lang="en-US" dirty="0" smtClean="0">
                <a:latin typeface="Franklin Gothic Book"/>
                <a:cs typeface="Franklin Gothic Book"/>
              </a:rPr>
              <a:t>How much time do we have?</a:t>
            </a:r>
            <a:endParaRPr lang="en-US" dirty="0">
              <a:latin typeface="Franklin Gothic Book"/>
              <a:cs typeface="Franklin Gothic Book"/>
            </a:endParaRPr>
          </a:p>
          <a:p>
            <a:pPr marL="342900" indent="-342900">
              <a:spcBef>
                <a:spcPts val="0"/>
              </a:spcBef>
              <a:spcAft>
                <a:spcPts val="600"/>
              </a:spcAft>
              <a:buFont typeface="Arial" pitchFamily="34" charset="0"/>
              <a:buChar char="•"/>
            </a:pPr>
            <a:r>
              <a:rPr lang="en-US" dirty="0" smtClean="0">
                <a:latin typeface="Franklin Gothic Book"/>
                <a:cs typeface="Franklin Gothic Book"/>
              </a:rPr>
              <a:t>How will we measure the success of our content?</a:t>
            </a:r>
            <a:endParaRPr lang="en-US" sz="2800" i="0" dirty="0" smtClean="0">
              <a:latin typeface="Franklin Gothic Book"/>
              <a:cs typeface="Franklin Gothic Book"/>
            </a:endParaRPr>
          </a:p>
          <a:p>
            <a:pPr lvl="1" algn="r"/>
            <a:endParaRPr lang="en-US" dirty="0">
              <a:latin typeface="Franklin Gothic Book"/>
              <a:cs typeface="Franklin Gothic Book"/>
            </a:endParaRPr>
          </a:p>
          <a:p>
            <a:pPr marL="457200" lvl="1" indent="0">
              <a:buNone/>
            </a:pPr>
            <a:endParaRPr lang="en-US" dirty="0" smtClean="0">
              <a:latin typeface="Franklin Gothic Book"/>
              <a:cs typeface="Franklin Gothic Book"/>
            </a:endParaRPr>
          </a:p>
          <a:p>
            <a:pPr marL="457200" lvl="1" indent="0">
              <a:buNone/>
            </a:pPr>
            <a:endParaRPr lang="en-US" dirty="0">
              <a:latin typeface="Franklin Gothic Book"/>
              <a:cs typeface="Franklin Gothic Book"/>
            </a:endParaRPr>
          </a:p>
        </p:txBody>
      </p:sp>
    </p:spTree>
    <p:extLst>
      <p:ext uri="{BB962C8B-B14F-4D97-AF65-F5344CB8AC3E}">
        <p14:creationId xmlns:p14="http://schemas.microsoft.com/office/powerpoint/2010/main" val="155365590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gn="ctr">
              <a:lnSpc>
                <a:spcPts val="3700"/>
              </a:lnSpc>
            </a:pPr>
            <a:r>
              <a:rPr lang="en-US" sz="4000" dirty="0" smtClean="0">
                <a:latin typeface="Franklin Gothic Book"/>
                <a:cs typeface="Franklin Gothic Book"/>
              </a:rPr>
              <a:t>ProcessBarron</a:t>
            </a: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Tree>
    <p:extLst>
      <p:ext uri="{BB962C8B-B14F-4D97-AF65-F5344CB8AC3E}">
        <p14:creationId xmlns:p14="http://schemas.microsoft.com/office/powerpoint/2010/main" val="177137861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gn="ctr">
              <a:lnSpc>
                <a:spcPts val="3700"/>
              </a:lnSpc>
            </a:pPr>
            <a:r>
              <a:rPr lang="en-US" sz="4000" dirty="0" smtClean="0">
                <a:latin typeface="Franklin Gothic Book"/>
                <a:cs typeface="Franklin Gothic Book"/>
              </a:rPr>
              <a:t>Step 3: Distribution</a:t>
            </a: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Tree>
    <p:extLst>
      <p:ext uri="{BB962C8B-B14F-4D97-AF65-F5344CB8AC3E}">
        <p14:creationId xmlns:p14="http://schemas.microsoft.com/office/powerpoint/2010/main" val="124942425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617569"/>
            <a:ext cx="8229600" cy="715402"/>
          </a:xfrm>
        </p:spPr>
        <p:txBody>
          <a:bodyPr>
            <a:normAutofit/>
          </a:bodyPr>
          <a:lstStyle/>
          <a:p>
            <a:r>
              <a:rPr lang="en-US" dirty="0" smtClean="0">
                <a:latin typeface="Franklin Gothic Book"/>
                <a:cs typeface="Franklin Gothic Book"/>
              </a:rPr>
              <a:t>Distribution</a:t>
            </a:r>
            <a:endParaRPr lang="en-US" dirty="0">
              <a:latin typeface="Franklin Gothic Book"/>
              <a:cs typeface="Franklin Gothic Book"/>
            </a:endParaRPr>
          </a:p>
        </p:txBody>
      </p:sp>
      <p:sp>
        <p:nvSpPr>
          <p:cNvPr id="5" name="Content Placeholder 2"/>
          <p:cNvSpPr>
            <a:spLocks noGrp="1"/>
          </p:cNvSpPr>
          <p:nvPr>
            <p:ph idx="1"/>
          </p:nvPr>
        </p:nvSpPr>
        <p:spPr>
          <a:xfrm>
            <a:off x="804333" y="1699595"/>
            <a:ext cx="7886200" cy="4363111"/>
          </a:xfrm>
        </p:spPr>
        <p:txBody>
          <a:bodyPr>
            <a:normAutofit/>
          </a:bodyPr>
          <a:lstStyle/>
          <a:p>
            <a:pPr marL="457200" indent="-457200">
              <a:spcBef>
                <a:spcPts val="0"/>
              </a:spcBef>
              <a:spcAft>
                <a:spcPts val="600"/>
              </a:spcAft>
              <a:buFont typeface="+mj-lt"/>
              <a:buAutoNum type="arabicPeriod"/>
            </a:pPr>
            <a:r>
              <a:rPr lang="en-US" sz="2400" dirty="0" smtClean="0">
                <a:latin typeface="Franklin Gothic Book"/>
                <a:cs typeface="Franklin Gothic Book"/>
              </a:rPr>
              <a:t>Search Engine Optimization (SEO)</a:t>
            </a:r>
          </a:p>
          <a:p>
            <a:pPr marL="457200" indent="-457200">
              <a:spcBef>
                <a:spcPts val="0"/>
              </a:spcBef>
              <a:spcAft>
                <a:spcPts val="600"/>
              </a:spcAft>
              <a:buFont typeface="+mj-lt"/>
              <a:buAutoNum type="arabicPeriod"/>
            </a:pPr>
            <a:r>
              <a:rPr lang="en-US" sz="2400" i="0" dirty="0" smtClean="0">
                <a:latin typeface="Franklin Gothic Book"/>
                <a:cs typeface="Franklin Gothic Book"/>
              </a:rPr>
              <a:t>Public Relations</a:t>
            </a:r>
          </a:p>
          <a:p>
            <a:pPr marL="457200" indent="-457200">
              <a:spcBef>
                <a:spcPts val="0"/>
              </a:spcBef>
              <a:spcAft>
                <a:spcPts val="600"/>
              </a:spcAft>
              <a:buFont typeface="+mj-lt"/>
              <a:buAutoNum type="arabicPeriod"/>
            </a:pPr>
            <a:r>
              <a:rPr lang="en-US" sz="2400" i="0" dirty="0" smtClean="0">
                <a:latin typeface="Franklin Gothic Book"/>
                <a:cs typeface="Franklin Gothic Book"/>
              </a:rPr>
              <a:t>Social Media</a:t>
            </a:r>
          </a:p>
          <a:p>
            <a:pPr marL="457200" indent="-457200">
              <a:spcBef>
                <a:spcPts val="0"/>
              </a:spcBef>
              <a:spcAft>
                <a:spcPts val="600"/>
              </a:spcAft>
              <a:buFont typeface="+mj-lt"/>
              <a:buAutoNum type="arabicPeriod"/>
            </a:pPr>
            <a:r>
              <a:rPr lang="en-US" sz="2400" i="0" dirty="0" smtClean="0">
                <a:latin typeface="Franklin Gothic Book"/>
                <a:cs typeface="Franklin Gothic Book"/>
              </a:rPr>
              <a:t>Advertising</a:t>
            </a:r>
          </a:p>
          <a:p>
            <a:pPr marL="457200" indent="-457200">
              <a:spcBef>
                <a:spcPts val="0"/>
              </a:spcBef>
              <a:spcAft>
                <a:spcPts val="600"/>
              </a:spcAft>
              <a:buFont typeface="+mj-lt"/>
              <a:buAutoNum type="arabicPeriod"/>
            </a:pPr>
            <a:r>
              <a:rPr lang="en-US" sz="2400" dirty="0" smtClean="0">
                <a:latin typeface="Franklin Gothic Book"/>
                <a:cs typeface="Franklin Gothic Book"/>
              </a:rPr>
              <a:t>Email</a:t>
            </a:r>
            <a:endParaRPr lang="en-US" sz="2400" i="0" dirty="0" smtClean="0">
              <a:latin typeface="Franklin Gothic Book"/>
              <a:cs typeface="Franklin Gothic Book"/>
            </a:endParaRPr>
          </a:p>
          <a:p>
            <a:pPr lvl="1" algn="r"/>
            <a:endParaRPr lang="en-US" dirty="0">
              <a:latin typeface="Franklin Gothic Book"/>
              <a:cs typeface="Franklin Gothic Book"/>
            </a:endParaRPr>
          </a:p>
          <a:p>
            <a:pPr marL="457200" lvl="1" indent="0">
              <a:buNone/>
            </a:pPr>
            <a:endParaRPr lang="en-US" dirty="0" smtClean="0">
              <a:latin typeface="Franklin Gothic Book"/>
              <a:cs typeface="Franklin Gothic Book"/>
            </a:endParaRPr>
          </a:p>
          <a:p>
            <a:pPr marL="457200" lvl="1" indent="0">
              <a:buNone/>
            </a:pPr>
            <a:endParaRPr lang="en-US" dirty="0">
              <a:latin typeface="Franklin Gothic Book"/>
              <a:cs typeface="Franklin Gothic Book"/>
            </a:endParaRPr>
          </a:p>
        </p:txBody>
      </p:sp>
    </p:spTree>
    <p:extLst>
      <p:ext uri="{BB962C8B-B14F-4D97-AF65-F5344CB8AC3E}">
        <p14:creationId xmlns:p14="http://schemas.microsoft.com/office/powerpoint/2010/main" val="7640428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617569"/>
            <a:ext cx="8229600" cy="715402"/>
          </a:xfrm>
        </p:spPr>
        <p:txBody>
          <a:bodyPr>
            <a:normAutofit/>
          </a:bodyPr>
          <a:lstStyle/>
          <a:p>
            <a:r>
              <a:rPr lang="en-US" dirty="0" smtClean="0">
                <a:latin typeface="Franklin Gothic Book"/>
                <a:cs typeface="Franklin Gothic Book"/>
              </a:rPr>
              <a:t>Search engine optimization</a:t>
            </a:r>
            <a:endParaRPr lang="en-US" dirty="0">
              <a:latin typeface="Franklin Gothic Book"/>
              <a:cs typeface="Franklin Gothic Book"/>
            </a:endParaRPr>
          </a:p>
        </p:txBody>
      </p:sp>
      <p:sp>
        <p:nvSpPr>
          <p:cNvPr id="5" name="Content Placeholder 2"/>
          <p:cNvSpPr>
            <a:spLocks noGrp="1"/>
          </p:cNvSpPr>
          <p:nvPr>
            <p:ph idx="1"/>
          </p:nvPr>
        </p:nvSpPr>
        <p:spPr>
          <a:xfrm>
            <a:off x="804333" y="1699595"/>
            <a:ext cx="7886200" cy="4363111"/>
          </a:xfrm>
        </p:spPr>
        <p:txBody>
          <a:bodyPr>
            <a:normAutofit/>
          </a:bodyPr>
          <a:lstStyle/>
          <a:p>
            <a:pPr>
              <a:spcBef>
                <a:spcPts val="0"/>
              </a:spcBef>
              <a:spcAft>
                <a:spcPts val="600"/>
              </a:spcAft>
            </a:pPr>
            <a:r>
              <a:rPr lang="en-US" sz="2400" u="sng" dirty="0" smtClean="0">
                <a:latin typeface="Franklin Gothic Book"/>
                <a:cs typeface="Franklin Gothic Book"/>
              </a:rPr>
              <a:t>Search Engine Optimization</a:t>
            </a:r>
          </a:p>
          <a:p>
            <a:pPr>
              <a:spcBef>
                <a:spcPts val="0"/>
              </a:spcBef>
              <a:spcAft>
                <a:spcPts val="600"/>
              </a:spcAft>
            </a:pPr>
            <a:endParaRPr lang="en-US" sz="2400" u="sng" dirty="0">
              <a:latin typeface="Franklin Gothic Book"/>
              <a:cs typeface="Franklin Gothic Book"/>
            </a:endParaRPr>
          </a:p>
          <a:p>
            <a:pPr>
              <a:spcBef>
                <a:spcPts val="0"/>
              </a:spcBef>
              <a:spcAft>
                <a:spcPts val="600"/>
              </a:spcAft>
            </a:pPr>
            <a:r>
              <a:rPr lang="en-US" sz="2400" dirty="0" smtClean="0">
                <a:latin typeface="Franklin Gothic Book"/>
                <a:cs typeface="Franklin Gothic Book"/>
              </a:rPr>
              <a:t>The process of maximizing the number of visitors to a particular website by ensuring that the site appears high on the list of results returned by a search engine. </a:t>
            </a:r>
            <a:endParaRPr lang="en-US" sz="2400" i="0" dirty="0" smtClean="0">
              <a:latin typeface="Franklin Gothic Book"/>
              <a:cs typeface="Franklin Gothic Book"/>
            </a:endParaRPr>
          </a:p>
          <a:p>
            <a:pPr lvl="1" algn="r"/>
            <a:endParaRPr lang="en-US" dirty="0">
              <a:latin typeface="Franklin Gothic Book"/>
              <a:cs typeface="Franklin Gothic Book"/>
            </a:endParaRPr>
          </a:p>
          <a:p>
            <a:pPr marL="457200" lvl="1" indent="0">
              <a:buNone/>
            </a:pPr>
            <a:endParaRPr lang="en-US" dirty="0" smtClean="0">
              <a:latin typeface="Franklin Gothic Book"/>
              <a:cs typeface="Franklin Gothic Book"/>
            </a:endParaRPr>
          </a:p>
          <a:p>
            <a:pPr marL="457200" lvl="1" indent="0">
              <a:buNone/>
            </a:pPr>
            <a:endParaRPr lang="en-US" dirty="0">
              <a:latin typeface="Franklin Gothic Book"/>
              <a:cs typeface="Franklin Gothic Book"/>
            </a:endParaRPr>
          </a:p>
        </p:txBody>
      </p:sp>
    </p:spTree>
    <p:extLst>
      <p:ext uri="{BB962C8B-B14F-4D97-AF65-F5344CB8AC3E}">
        <p14:creationId xmlns:p14="http://schemas.microsoft.com/office/powerpoint/2010/main" val="12441813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dissolv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59868"/>
            <a:ext cx="8229600" cy="715402"/>
          </a:xfrm>
        </p:spPr>
        <p:txBody>
          <a:bodyPr>
            <a:normAutofit/>
          </a:bodyPr>
          <a:lstStyle/>
          <a:p>
            <a:r>
              <a:rPr lang="en-US" dirty="0" smtClean="0">
                <a:latin typeface="Franklin Gothic Book"/>
                <a:cs typeface="Franklin Gothic Book"/>
              </a:rPr>
              <a:t>Search engine optimization</a:t>
            </a:r>
            <a:endParaRPr lang="en-US" dirty="0">
              <a:latin typeface="Franklin Gothic Book"/>
              <a:cs typeface="Franklin Gothic Book"/>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36915" y="1146556"/>
            <a:ext cx="6228064" cy="5525029"/>
          </a:xfrm>
          <a:prstGeom prst="rect">
            <a:avLst/>
          </a:prstGeom>
        </p:spPr>
      </p:pic>
      <p:sp>
        <p:nvSpPr>
          <p:cNvPr id="6" name="Right Arrow 5"/>
          <p:cNvSpPr/>
          <p:nvPr/>
        </p:nvSpPr>
        <p:spPr>
          <a:xfrm>
            <a:off x="1590514" y="3390406"/>
            <a:ext cx="990430" cy="267971"/>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ranklin Gothic Book"/>
              <a:cs typeface="Franklin Gothic Book"/>
            </a:endParaRPr>
          </a:p>
        </p:txBody>
      </p:sp>
      <p:sp>
        <p:nvSpPr>
          <p:cNvPr id="7" name="Right Arrow 6"/>
          <p:cNvSpPr/>
          <p:nvPr/>
        </p:nvSpPr>
        <p:spPr>
          <a:xfrm rot="5400000">
            <a:off x="1670900" y="5942888"/>
            <a:ext cx="990430" cy="267971"/>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ranklin Gothic Book"/>
              <a:cs typeface="Franklin Gothic Book"/>
            </a:endParaRPr>
          </a:p>
        </p:txBody>
      </p:sp>
    </p:spTree>
    <p:extLst>
      <p:ext uri="{BB962C8B-B14F-4D97-AF65-F5344CB8AC3E}">
        <p14:creationId xmlns:p14="http://schemas.microsoft.com/office/powerpoint/2010/main" val="33916867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1"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300"/>
                                        <p:tgtEl>
                                          <p:spTgt spid="7"/>
                                        </p:tgtEl>
                                        <p:attrNameLst>
                                          <p:attrName>ppt_y</p:attrName>
                                        </p:attrNameLst>
                                      </p:cBhvr>
                                      <p:tavLst>
                                        <p:tav tm="0">
                                          <p:val>
                                            <p:strVal val="#ppt_y-#ppt_h*1.125000"/>
                                          </p:val>
                                        </p:tav>
                                        <p:tav tm="100000">
                                          <p:val>
                                            <p:strVal val="#ppt_y"/>
                                          </p:val>
                                        </p:tav>
                                      </p:tavLst>
                                    </p:anim>
                                    <p:animEffect transition="in" filter="wipe(down)">
                                      <p:cBhvr>
                                        <p:cTn id="13"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59868"/>
            <a:ext cx="8229600" cy="715402"/>
          </a:xfrm>
        </p:spPr>
        <p:txBody>
          <a:bodyPr>
            <a:normAutofit/>
          </a:bodyPr>
          <a:lstStyle/>
          <a:p>
            <a:r>
              <a:rPr lang="en-US" dirty="0" smtClean="0">
                <a:latin typeface="Franklin Gothic Book"/>
                <a:cs typeface="Franklin Gothic Book"/>
              </a:rPr>
              <a:t>Search engine optimization</a:t>
            </a:r>
            <a:endParaRPr lang="en-US" dirty="0">
              <a:latin typeface="Franklin Gothic Book"/>
              <a:cs typeface="Franklin Gothic Book"/>
            </a:endParaRPr>
          </a:p>
        </p:txBody>
      </p:sp>
      <p:pic>
        <p:nvPicPr>
          <p:cNvPr id="5" name="Picture 4"/>
          <p:cNvPicPr>
            <a:picLocks noChangeAspect="1"/>
          </p:cNvPicPr>
          <p:nvPr/>
        </p:nvPicPr>
        <p:blipFill>
          <a:blip r:embed="rId3"/>
          <a:stretch>
            <a:fillRect/>
          </a:stretch>
        </p:blipFill>
        <p:spPr>
          <a:xfrm>
            <a:off x="1363298" y="1396563"/>
            <a:ext cx="6898555" cy="5298324"/>
          </a:xfrm>
          <a:prstGeom prst="rect">
            <a:avLst/>
          </a:prstGeom>
        </p:spPr>
      </p:pic>
      <p:sp>
        <p:nvSpPr>
          <p:cNvPr id="10" name="Right Arrow 9"/>
          <p:cNvSpPr/>
          <p:nvPr/>
        </p:nvSpPr>
        <p:spPr>
          <a:xfrm rot="2498484">
            <a:off x="1777018" y="2838108"/>
            <a:ext cx="856860" cy="77269"/>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ranklin Gothic Book"/>
              <a:cs typeface="Franklin Gothic Book"/>
            </a:endParaRPr>
          </a:p>
        </p:txBody>
      </p:sp>
      <p:sp>
        <p:nvSpPr>
          <p:cNvPr id="18" name="Right Arrow 17"/>
          <p:cNvSpPr/>
          <p:nvPr/>
        </p:nvSpPr>
        <p:spPr>
          <a:xfrm>
            <a:off x="1899295" y="3301497"/>
            <a:ext cx="670331" cy="104859"/>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ranklin Gothic Book"/>
              <a:cs typeface="Franklin Gothic Book"/>
            </a:endParaRPr>
          </a:p>
        </p:txBody>
      </p:sp>
      <p:sp>
        <p:nvSpPr>
          <p:cNvPr id="19" name="Right Arrow 18"/>
          <p:cNvSpPr/>
          <p:nvPr/>
        </p:nvSpPr>
        <p:spPr>
          <a:xfrm rot="18649646">
            <a:off x="2081057" y="3861432"/>
            <a:ext cx="589739" cy="115628"/>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ranklin Gothic Book"/>
              <a:cs typeface="Franklin Gothic Book"/>
            </a:endParaRPr>
          </a:p>
        </p:txBody>
      </p:sp>
      <p:sp>
        <p:nvSpPr>
          <p:cNvPr id="20" name="TextBox 19"/>
          <p:cNvSpPr txBox="1"/>
          <p:nvPr/>
        </p:nvSpPr>
        <p:spPr>
          <a:xfrm>
            <a:off x="1354383" y="2016389"/>
            <a:ext cx="668197" cy="646331"/>
          </a:xfrm>
          <a:prstGeom prst="rect">
            <a:avLst/>
          </a:prstGeom>
          <a:noFill/>
        </p:spPr>
        <p:txBody>
          <a:bodyPr wrap="none" rtlCol="0">
            <a:spAutoFit/>
          </a:bodyPr>
          <a:lstStyle/>
          <a:p>
            <a:r>
              <a:rPr lang="en-US" dirty="0" smtClean="0">
                <a:solidFill>
                  <a:srgbClr val="FF0000"/>
                </a:solidFill>
                <a:latin typeface="Franklin Gothic Book"/>
                <a:cs typeface="Franklin Gothic Book"/>
              </a:rPr>
              <a:t>Page </a:t>
            </a:r>
          </a:p>
          <a:p>
            <a:r>
              <a:rPr lang="en-US" dirty="0" smtClean="0">
                <a:solidFill>
                  <a:srgbClr val="FF0000"/>
                </a:solidFill>
                <a:latin typeface="Franklin Gothic Book"/>
                <a:cs typeface="Franklin Gothic Book"/>
              </a:rPr>
              <a:t>Title</a:t>
            </a:r>
            <a:endParaRPr lang="en-US" dirty="0">
              <a:solidFill>
                <a:srgbClr val="FF0000"/>
              </a:solidFill>
              <a:latin typeface="Franklin Gothic Book"/>
              <a:cs typeface="Franklin Gothic Book"/>
            </a:endParaRPr>
          </a:p>
        </p:txBody>
      </p:sp>
      <p:sp>
        <p:nvSpPr>
          <p:cNvPr id="21" name="TextBox 20"/>
          <p:cNvSpPr txBox="1"/>
          <p:nvPr/>
        </p:nvSpPr>
        <p:spPr>
          <a:xfrm>
            <a:off x="1354383" y="3151784"/>
            <a:ext cx="582211" cy="369332"/>
          </a:xfrm>
          <a:prstGeom prst="rect">
            <a:avLst/>
          </a:prstGeom>
          <a:noFill/>
        </p:spPr>
        <p:txBody>
          <a:bodyPr wrap="none" rtlCol="0">
            <a:spAutoFit/>
          </a:bodyPr>
          <a:lstStyle/>
          <a:p>
            <a:r>
              <a:rPr lang="en-US" dirty="0" smtClean="0">
                <a:solidFill>
                  <a:srgbClr val="FF0000"/>
                </a:solidFill>
                <a:latin typeface="Franklin Gothic Book"/>
                <a:cs typeface="Franklin Gothic Book"/>
              </a:rPr>
              <a:t>URL</a:t>
            </a:r>
            <a:endParaRPr lang="en-US" dirty="0">
              <a:solidFill>
                <a:srgbClr val="FF0000"/>
              </a:solidFill>
              <a:latin typeface="Franklin Gothic Book"/>
              <a:cs typeface="Franklin Gothic Book"/>
            </a:endParaRPr>
          </a:p>
        </p:txBody>
      </p:sp>
      <p:sp>
        <p:nvSpPr>
          <p:cNvPr id="22" name="TextBox 21"/>
          <p:cNvSpPr txBox="1"/>
          <p:nvPr/>
        </p:nvSpPr>
        <p:spPr>
          <a:xfrm>
            <a:off x="1455439" y="3919859"/>
            <a:ext cx="1290137" cy="646331"/>
          </a:xfrm>
          <a:prstGeom prst="rect">
            <a:avLst/>
          </a:prstGeom>
          <a:noFill/>
        </p:spPr>
        <p:txBody>
          <a:bodyPr wrap="none" rtlCol="0">
            <a:spAutoFit/>
          </a:bodyPr>
          <a:lstStyle/>
          <a:p>
            <a:r>
              <a:rPr lang="en-US" dirty="0" smtClean="0">
                <a:solidFill>
                  <a:srgbClr val="FF0000"/>
                </a:solidFill>
                <a:latin typeface="Franklin Gothic Book"/>
                <a:cs typeface="Franklin Gothic Book"/>
              </a:rPr>
              <a:t>Meta </a:t>
            </a:r>
          </a:p>
          <a:p>
            <a:r>
              <a:rPr lang="en-US" dirty="0" smtClean="0">
                <a:solidFill>
                  <a:srgbClr val="FF0000"/>
                </a:solidFill>
                <a:latin typeface="Franklin Gothic Book"/>
                <a:cs typeface="Franklin Gothic Book"/>
              </a:rPr>
              <a:t>Description</a:t>
            </a:r>
            <a:endParaRPr lang="en-US" dirty="0">
              <a:solidFill>
                <a:srgbClr val="FF0000"/>
              </a:solidFill>
              <a:latin typeface="Franklin Gothic Book"/>
              <a:cs typeface="Franklin Gothic Book"/>
            </a:endParaRPr>
          </a:p>
        </p:txBody>
      </p:sp>
    </p:spTree>
    <p:extLst>
      <p:ext uri="{BB962C8B-B14F-4D97-AF65-F5344CB8AC3E}">
        <p14:creationId xmlns:p14="http://schemas.microsoft.com/office/powerpoint/2010/main" val="2105869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dissolve">
                                      <p:cBhvr>
                                        <p:cTn id="23" dur="500"/>
                                        <p:tgtEl>
                                          <p:spTgt spid="1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dissolv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P spid="19" grpId="0" animBg="1"/>
      <p:bldP spid="20" grpId="0"/>
      <p:bldP spid="21" grpId="0"/>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59868"/>
            <a:ext cx="8229600" cy="715402"/>
          </a:xfrm>
        </p:spPr>
        <p:txBody>
          <a:bodyPr>
            <a:normAutofit/>
          </a:bodyPr>
          <a:lstStyle/>
          <a:p>
            <a:r>
              <a:rPr lang="en-US" dirty="0" smtClean="0">
                <a:latin typeface="Franklin Gothic Book"/>
                <a:cs typeface="Franklin Gothic Book"/>
              </a:rPr>
              <a:t>Search engine optimization</a:t>
            </a:r>
            <a:endParaRPr lang="en-US" dirty="0">
              <a:latin typeface="Franklin Gothic Book"/>
              <a:cs typeface="Franklin Gothic Book"/>
            </a:endParaRPr>
          </a:p>
        </p:txBody>
      </p:sp>
      <p:pic>
        <p:nvPicPr>
          <p:cNvPr id="5" name="Picture 4"/>
          <p:cNvPicPr>
            <a:picLocks noChangeAspect="1"/>
          </p:cNvPicPr>
          <p:nvPr/>
        </p:nvPicPr>
        <p:blipFill>
          <a:blip r:embed="rId3"/>
          <a:stretch>
            <a:fillRect/>
          </a:stretch>
        </p:blipFill>
        <p:spPr>
          <a:xfrm>
            <a:off x="1363298" y="1396563"/>
            <a:ext cx="6898555" cy="5298324"/>
          </a:xfrm>
          <a:prstGeom prst="rect">
            <a:avLst/>
          </a:prstGeom>
        </p:spPr>
      </p:pic>
      <p:sp>
        <p:nvSpPr>
          <p:cNvPr id="8" name="Right Arrow 7"/>
          <p:cNvSpPr/>
          <p:nvPr/>
        </p:nvSpPr>
        <p:spPr>
          <a:xfrm rot="16200000">
            <a:off x="2604249" y="1968999"/>
            <a:ext cx="530172" cy="186415"/>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ranklin Gothic Book"/>
              <a:cs typeface="Franklin Gothic Book"/>
            </a:endParaRPr>
          </a:p>
        </p:txBody>
      </p:sp>
      <p:sp>
        <p:nvSpPr>
          <p:cNvPr id="9" name="Right Arrow 8"/>
          <p:cNvSpPr/>
          <p:nvPr/>
        </p:nvSpPr>
        <p:spPr>
          <a:xfrm rot="16200000">
            <a:off x="2977082" y="1968999"/>
            <a:ext cx="530172" cy="186415"/>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ranklin Gothic Book"/>
              <a:cs typeface="Franklin Gothic Book"/>
            </a:endParaRPr>
          </a:p>
        </p:txBody>
      </p:sp>
      <p:sp>
        <p:nvSpPr>
          <p:cNvPr id="10" name="Right Arrow 9"/>
          <p:cNvSpPr/>
          <p:nvPr/>
        </p:nvSpPr>
        <p:spPr>
          <a:xfrm rot="16200000">
            <a:off x="3514951" y="1968998"/>
            <a:ext cx="530172" cy="186415"/>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ranklin Gothic Book"/>
              <a:cs typeface="Franklin Gothic Book"/>
            </a:endParaRPr>
          </a:p>
        </p:txBody>
      </p:sp>
      <p:sp>
        <p:nvSpPr>
          <p:cNvPr id="11" name="Right Arrow 10"/>
          <p:cNvSpPr/>
          <p:nvPr/>
        </p:nvSpPr>
        <p:spPr>
          <a:xfrm rot="5400000">
            <a:off x="3328535" y="2660222"/>
            <a:ext cx="530172" cy="186415"/>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ranklin Gothic Book"/>
              <a:cs typeface="Franklin Gothic Book"/>
            </a:endParaRPr>
          </a:p>
        </p:txBody>
      </p:sp>
      <p:sp>
        <p:nvSpPr>
          <p:cNvPr id="12" name="Right Arrow 11"/>
          <p:cNvSpPr/>
          <p:nvPr/>
        </p:nvSpPr>
        <p:spPr>
          <a:xfrm rot="5400000">
            <a:off x="4273279" y="2660222"/>
            <a:ext cx="530172" cy="186415"/>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ranklin Gothic Book"/>
              <a:cs typeface="Franklin Gothic Book"/>
            </a:endParaRPr>
          </a:p>
        </p:txBody>
      </p:sp>
      <p:sp>
        <p:nvSpPr>
          <p:cNvPr id="13" name="Right Arrow 12"/>
          <p:cNvSpPr/>
          <p:nvPr/>
        </p:nvSpPr>
        <p:spPr>
          <a:xfrm rot="5400000">
            <a:off x="4086863" y="4548605"/>
            <a:ext cx="530172" cy="186415"/>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ranklin Gothic Book"/>
              <a:cs typeface="Franklin Gothic Book"/>
            </a:endParaRPr>
          </a:p>
        </p:txBody>
      </p:sp>
      <p:sp>
        <p:nvSpPr>
          <p:cNvPr id="14" name="Right Arrow 13"/>
          <p:cNvSpPr/>
          <p:nvPr/>
        </p:nvSpPr>
        <p:spPr>
          <a:xfrm rot="5400000">
            <a:off x="2748815" y="4187428"/>
            <a:ext cx="530172" cy="186415"/>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ranklin Gothic Book"/>
              <a:cs typeface="Franklin Gothic Book"/>
            </a:endParaRPr>
          </a:p>
        </p:txBody>
      </p:sp>
      <p:sp>
        <p:nvSpPr>
          <p:cNvPr id="15" name="Right Arrow 14"/>
          <p:cNvSpPr/>
          <p:nvPr/>
        </p:nvSpPr>
        <p:spPr>
          <a:xfrm rot="5400000">
            <a:off x="6999877" y="4018434"/>
            <a:ext cx="530172" cy="186415"/>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ranklin Gothic Book"/>
              <a:cs typeface="Franklin Gothic Book"/>
            </a:endParaRPr>
          </a:p>
        </p:txBody>
      </p:sp>
      <p:sp>
        <p:nvSpPr>
          <p:cNvPr id="16" name="Right Arrow 15"/>
          <p:cNvSpPr/>
          <p:nvPr/>
        </p:nvSpPr>
        <p:spPr>
          <a:xfrm rot="5400000">
            <a:off x="5158840" y="5503978"/>
            <a:ext cx="530172" cy="186415"/>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ranklin Gothic Book"/>
              <a:cs typeface="Franklin Gothic Book"/>
            </a:endParaRPr>
          </a:p>
        </p:txBody>
      </p:sp>
      <p:sp>
        <p:nvSpPr>
          <p:cNvPr id="17" name="Right Arrow 16"/>
          <p:cNvSpPr/>
          <p:nvPr/>
        </p:nvSpPr>
        <p:spPr>
          <a:xfrm rot="5400000">
            <a:off x="3608158" y="5935060"/>
            <a:ext cx="530172" cy="186415"/>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ranklin Gothic Book"/>
              <a:cs typeface="Franklin Gothic Book"/>
            </a:endParaRPr>
          </a:p>
        </p:txBody>
      </p:sp>
    </p:spTree>
    <p:extLst>
      <p:ext uri="{BB962C8B-B14F-4D97-AF65-F5344CB8AC3E}">
        <p14:creationId xmlns:p14="http://schemas.microsoft.com/office/powerpoint/2010/main" val="4787508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par>
                                <p:cTn id="19" presetID="9"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40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par>
                                <p:cTn id="25" presetID="9" presetClass="entr" presetSubtype="0" fill="hold" grpId="0" nodeType="withEffect">
                                  <p:stCondLst>
                                    <p:cond delay="60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par>
                                <p:cTn id="28" presetID="9" presetClass="entr" presetSubtype="0" fill="hold" grpId="0" nodeType="withEffect">
                                  <p:stCondLst>
                                    <p:cond delay="80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par>
                                <p:cTn id="31" presetID="9" presetClass="entr" presetSubtype="0" fill="hold" grpId="0" nodeType="withEffect">
                                  <p:stCondLst>
                                    <p:cond delay="100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grpId="0" nodeType="withEffect">
                                  <p:stCondLst>
                                    <p:cond delay="102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p>
          <a:p>
            <a:pPr algn="ctr">
              <a:lnSpc>
                <a:spcPts val="3700"/>
              </a:lnSpc>
            </a:pPr>
            <a:r>
              <a:rPr lang="en-US" sz="4000" i="0" dirty="0" smtClean="0">
                <a:latin typeface="Franklin Gothic Book"/>
                <a:cs typeface="Franklin Gothic Book"/>
              </a:rPr>
              <a:t>Past Projects</a:t>
            </a:r>
            <a:endParaRPr lang="en-US" sz="4000" dirty="0" smtClean="0">
              <a:latin typeface="Franklin Gothic Book"/>
              <a:cs typeface="Franklin Gothic Book"/>
            </a:endParaRPr>
          </a:p>
          <a:p>
            <a:pPr>
              <a:lnSpc>
                <a:spcPts val="3700"/>
              </a:lnSpc>
            </a:pPr>
            <a:endParaRPr lang="en-US" dirty="0"/>
          </a:p>
          <a:p>
            <a:pPr marL="457200" lvl="1" indent="0">
              <a:buNone/>
            </a:pPr>
            <a:endParaRPr lang="en-US" dirty="0"/>
          </a:p>
        </p:txBody>
      </p:sp>
    </p:spTree>
    <p:extLst>
      <p:ext uri="{BB962C8B-B14F-4D97-AF65-F5344CB8AC3E}">
        <p14:creationId xmlns:p14="http://schemas.microsoft.com/office/powerpoint/2010/main" val="228850408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
        <p:nvSpPr>
          <p:cNvPr id="4" name="Title 1"/>
          <p:cNvSpPr>
            <a:spLocks noGrp="1"/>
          </p:cNvSpPr>
          <p:nvPr>
            <p:ph type="title"/>
          </p:nvPr>
        </p:nvSpPr>
        <p:spPr>
          <a:xfrm>
            <a:off x="457200" y="259868"/>
            <a:ext cx="8229600" cy="715402"/>
          </a:xfrm>
        </p:spPr>
        <p:txBody>
          <a:bodyPr>
            <a:normAutofit/>
          </a:bodyPr>
          <a:lstStyle/>
          <a:p>
            <a:r>
              <a:rPr lang="en-US" dirty="0" smtClean="0">
                <a:latin typeface="Franklin Gothic Book"/>
                <a:cs typeface="Franklin Gothic Book"/>
              </a:rPr>
              <a:t>Public relations</a:t>
            </a:r>
            <a:endParaRPr lang="en-US" dirty="0">
              <a:latin typeface="Franklin Gothic Book"/>
              <a:cs typeface="Franklin Gothic Book"/>
            </a:endParaRPr>
          </a:p>
        </p:txBody>
      </p:sp>
      <p:sp>
        <p:nvSpPr>
          <p:cNvPr id="5" name="Content Placeholder 2"/>
          <p:cNvSpPr txBox="1">
            <a:spLocks/>
          </p:cNvSpPr>
          <p:nvPr/>
        </p:nvSpPr>
        <p:spPr>
          <a:xfrm>
            <a:off x="804333" y="1699595"/>
            <a:ext cx="7886200" cy="4363111"/>
          </a:xfrm>
          <a:prstGeom prst="rect">
            <a:avLst/>
          </a:prstGeom>
        </p:spPr>
        <p:txBody>
          <a:bodyPr vert="horz" lIns="91440" tIns="45720" rIns="91440" bIns="45720" rtlCol="0">
            <a:norm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pPr>
            <a:r>
              <a:rPr lang="en-US" sz="2400" u="sng" dirty="0" smtClean="0">
                <a:latin typeface="Franklin Gothic Book"/>
                <a:cs typeface="Franklin Gothic Book"/>
              </a:rPr>
              <a:t>Public Relations</a:t>
            </a:r>
          </a:p>
          <a:p>
            <a:pPr>
              <a:spcBef>
                <a:spcPts val="0"/>
              </a:spcBef>
              <a:spcAft>
                <a:spcPts val="600"/>
              </a:spcAft>
            </a:pPr>
            <a:endParaRPr lang="en-US" sz="2400" u="sng" dirty="0" smtClean="0">
              <a:latin typeface="Franklin Gothic Book"/>
              <a:cs typeface="Franklin Gothic Book"/>
            </a:endParaRPr>
          </a:p>
          <a:p>
            <a:pPr>
              <a:spcBef>
                <a:spcPts val="0"/>
              </a:spcBef>
              <a:spcAft>
                <a:spcPts val="600"/>
              </a:spcAft>
            </a:pPr>
            <a:r>
              <a:rPr lang="en-US" sz="2400" dirty="0" smtClean="0">
                <a:latin typeface="Franklin Gothic Book"/>
                <a:cs typeface="Franklin Gothic Book"/>
              </a:rPr>
              <a:t>The professional maintenance of a favorable public image by a company or other organization; the state of the relationship between the public and a company or other organization. </a:t>
            </a:r>
          </a:p>
          <a:p>
            <a:pPr lvl="1" algn="r"/>
            <a:endParaRPr lang="en-US" dirty="0" smtClean="0">
              <a:latin typeface="Franklin Gothic Book"/>
              <a:cs typeface="Franklin Gothic Book"/>
            </a:endParaRPr>
          </a:p>
          <a:p>
            <a:pPr lvl="1"/>
            <a:endParaRPr lang="en-US" dirty="0" smtClean="0">
              <a:latin typeface="Franklin Gothic Book"/>
              <a:cs typeface="Franklin Gothic Book"/>
            </a:endParaRPr>
          </a:p>
          <a:p>
            <a:pPr lvl="1"/>
            <a:endParaRPr lang="en-US" dirty="0">
              <a:latin typeface="Franklin Gothic Book"/>
              <a:cs typeface="Franklin Gothic Book"/>
            </a:endParaRPr>
          </a:p>
        </p:txBody>
      </p:sp>
    </p:spTree>
    <p:extLst>
      <p:ext uri="{BB962C8B-B14F-4D97-AF65-F5344CB8AC3E}">
        <p14:creationId xmlns:p14="http://schemas.microsoft.com/office/powerpoint/2010/main" val="29232307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dissolv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
        <p:nvSpPr>
          <p:cNvPr id="4" name="Title 1"/>
          <p:cNvSpPr>
            <a:spLocks noGrp="1"/>
          </p:cNvSpPr>
          <p:nvPr>
            <p:ph type="title"/>
          </p:nvPr>
        </p:nvSpPr>
        <p:spPr>
          <a:xfrm>
            <a:off x="457200" y="259868"/>
            <a:ext cx="8229600" cy="715402"/>
          </a:xfrm>
        </p:spPr>
        <p:txBody>
          <a:bodyPr>
            <a:normAutofit/>
          </a:bodyPr>
          <a:lstStyle/>
          <a:p>
            <a:r>
              <a:rPr lang="en-US" dirty="0" smtClean="0">
                <a:latin typeface="Franklin Gothic Book"/>
                <a:cs typeface="Franklin Gothic Book"/>
              </a:rPr>
              <a:t>Public relations</a:t>
            </a:r>
            <a:endParaRPr lang="en-US" dirty="0">
              <a:latin typeface="Franklin Gothic Book"/>
              <a:cs typeface="Franklin Gothic Book"/>
            </a:endParaRPr>
          </a:p>
        </p:txBody>
      </p:sp>
      <p:sp>
        <p:nvSpPr>
          <p:cNvPr id="9" name="Content Placeholder 2"/>
          <p:cNvSpPr txBox="1">
            <a:spLocks/>
          </p:cNvSpPr>
          <p:nvPr/>
        </p:nvSpPr>
        <p:spPr>
          <a:xfrm>
            <a:off x="804333" y="1687944"/>
            <a:ext cx="7886200" cy="4363111"/>
          </a:xfrm>
          <a:prstGeom prst="rect">
            <a:avLst/>
          </a:prstGeom>
        </p:spPr>
        <p:txBody>
          <a:bodyPr vert="horz" lIns="91440" tIns="45720" rIns="91440" bIns="45720" rtlCol="0">
            <a:norm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spcBef>
                <a:spcPts val="0"/>
              </a:spcBef>
              <a:spcAft>
                <a:spcPts val="600"/>
              </a:spcAft>
              <a:buFont typeface="+mj-lt"/>
              <a:buAutoNum type="arabicPeriod"/>
            </a:pPr>
            <a:r>
              <a:rPr lang="en-US" sz="2400" dirty="0" smtClean="0">
                <a:latin typeface="Franklin Gothic Book"/>
                <a:cs typeface="Franklin Gothic Book"/>
              </a:rPr>
              <a:t>Press Releases</a:t>
            </a:r>
          </a:p>
          <a:p>
            <a:pPr marL="457200" indent="-457200">
              <a:spcBef>
                <a:spcPts val="0"/>
              </a:spcBef>
              <a:spcAft>
                <a:spcPts val="600"/>
              </a:spcAft>
              <a:buFont typeface="+mj-lt"/>
              <a:buAutoNum type="arabicPeriod"/>
            </a:pPr>
            <a:r>
              <a:rPr lang="en-US" sz="2400" dirty="0" smtClean="0">
                <a:latin typeface="Franklin Gothic Book"/>
                <a:cs typeface="Franklin Gothic Book"/>
              </a:rPr>
              <a:t>Press Conferences</a:t>
            </a:r>
          </a:p>
          <a:p>
            <a:pPr marL="457200" indent="-457200">
              <a:spcBef>
                <a:spcPts val="0"/>
              </a:spcBef>
              <a:spcAft>
                <a:spcPts val="600"/>
              </a:spcAft>
              <a:buFont typeface="+mj-lt"/>
              <a:buAutoNum type="arabicPeriod"/>
            </a:pPr>
            <a:r>
              <a:rPr lang="en-US" sz="2400" dirty="0" smtClean="0">
                <a:latin typeface="Franklin Gothic Book"/>
                <a:cs typeface="Franklin Gothic Book"/>
              </a:rPr>
              <a:t>Media Alerts</a:t>
            </a:r>
          </a:p>
          <a:p>
            <a:pPr marL="457200" indent="-457200">
              <a:spcBef>
                <a:spcPts val="0"/>
              </a:spcBef>
              <a:spcAft>
                <a:spcPts val="600"/>
              </a:spcAft>
              <a:buFont typeface="+mj-lt"/>
              <a:buAutoNum type="arabicPeriod"/>
            </a:pPr>
            <a:r>
              <a:rPr lang="en-US" sz="2400" dirty="0" smtClean="0">
                <a:latin typeface="Franklin Gothic Book"/>
                <a:cs typeface="Franklin Gothic Book"/>
              </a:rPr>
              <a:t>Media Relations</a:t>
            </a:r>
          </a:p>
          <a:p>
            <a:pPr marL="457200" indent="-457200">
              <a:spcBef>
                <a:spcPts val="0"/>
              </a:spcBef>
              <a:spcAft>
                <a:spcPts val="600"/>
              </a:spcAft>
              <a:buFont typeface="+mj-lt"/>
              <a:buAutoNum type="arabicPeriod"/>
            </a:pPr>
            <a:r>
              <a:rPr lang="en-US" sz="2400" dirty="0" smtClean="0">
                <a:latin typeface="Franklin Gothic Book"/>
                <a:cs typeface="Franklin Gothic Book"/>
              </a:rPr>
              <a:t>Special Events</a:t>
            </a:r>
          </a:p>
          <a:p>
            <a:pPr lvl="1" algn="r"/>
            <a:endParaRPr lang="en-US" dirty="0" smtClean="0">
              <a:latin typeface="Franklin Gothic Book"/>
              <a:cs typeface="Franklin Gothic Book"/>
            </a:endParaRPr>
          </a:p>
          <a:p>
            <a:pPr lvl="1"/>
            <a:endParaRPr lang="en-US" dirty="0" smtClean="0">
              <a:latin typeface="Franklin Gothic Book"/>
              <a:cs typeface="Franklin Gothic Book"/>
            </a:endParaRPr>
          </a:p>
          <a:p>
            <a:pPr lvl="1"/>
            <a:endParaRPr lang="en-US" dirty="0">
              <a:latin typeface="Franklin Gothic Book"/>
              <a:cs typeface="Franklin Gothic Book"/>
            </a:endParaRPr>
          </a:p>
        </p:txBody>
      </p:sp>
      <p:sp>
        <p:nvSpPr>
          <p:cNvPr id="10" name="Rectangle 9"/>
          <p:cNvSpPr/>
          <p:nvPr/>
        </p:nvSpPr>
        <p:spPr>
          <a:xfrm>
            <a:off x="815985" y="1711247"/>
            <a:ext cx="2796172" cy="43251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latin typeface="Franklin Gothic Book"/>
              <a:cs typeface="Franklin Gothic Book"/>
            </a:endParaRPr>
          </a:p>
        </p:txBody>
      </p:sp>
    </p:spTree>
    <p:extLst>
      <p:ext uri="{BB962C8B-B14F-4D97-AF65-F5344CB8AC3E}">
        <p14:creationId xmlns:p14="http://schemas.microsoft.com/office/powerpoint/2010/main" val="40337717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dissolv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dissolv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dissolv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dissolv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617569"/>
            <a:ext cx="8229600" cy="715402"/>
          </a:xfrm>
        </p:spPr>
        <p:txBody>
          <a:bodyPr>
            <a:normAutofit/>
          </a:bodyPr>
          <a:lstStyle/>
          <a:p>
            <a:r>
              <a:rPr lang="en-US" dirty="0" smtClean="0">
                <a:latin typeface="Franklin Gothic Book"/>
                <a:cs typeface="Franklin Gothic Book"/>
              </a:rPr>
              <a:t>Social media</a:t>
            </a:r>
            <a:endParaRPr lang="en-US" dirty="0">
              <a:latin typeface="Franklin Gothic Book"/>
              <a:cs typeface="Franklin Gothic Book"/>
            </a:endParaRPr>
          </a:p>
        </p:txBody>
      </p:sp>
      <p:pic>
        <p:nvPicPr>
          <p:cNvPr id="5" name="Picture 4" descr="fb_icon_325x32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23473" y="1920851"/>
            <a:ext cx="1784129" cy="1784129"/>
          </a:xfrm>
          <a:prstGeom prst="rect">
            <a:avLst/>
          </a:prstGeom>
        </p:spPr>
      </p:pic>
      <p:pic>
        <p:nvPicPr>
          <p:cNvPr id="7" name="Picture 6" descr="Twitterlog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70418" y="1920851"/>
            <a:ext cx="1823527" cy="1823527"/>
          </a:xfrm>
          <a:prstGeom prst="rect">
            <a:avLst/>
          </a:prstGeom>
        </p:spPr>
      </p:pic>
      <p:pic>
        <p:nvPicPr>
          <p:cNvPr id="8" name="Picture 7" descr="icon_in.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63974" y="1960250"/>
            <a:ext cx="1784128" cy="1784128"/>
          </a:xfrm>
          <a:prstGeom prst="rect">
            <a:avLst/>
          </a:prstGeom>
        </p:spPr>
      </p:pic>
      <p:pic>
        <p:nvPicPr>
          <p:cNvPr id="9" name="Picture 8" descr="GooglePlus-Logo-02.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30257" y="3926347"/>
            <a:ext cx="1960250" cy="1960250"/>
          </a:xfrm>
          <a:prstGeom prst="rect">
            <a:avLst/>
          </a:prstGeom>
        </p:spPr>
      </p:pic>
      <p:pic>
        <p:nvPicPr>
          <p:cNvPr id="12" name="Picture 11" descr="Instagram-Logo-Vector-Image.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125463" y="3965746"/>
            <a:ext cx="2881277" cy="1920851"/>
          </a:xfrm>
          <a:prstGeom prst="rect">
            <a:avLst/>
          </a:prstGeom>
        </p:spPr>
      </p:pic>
      <p:pic>
        <p:nvPicPr>
          <p:cNvPr id="13" name="Picture 12" descr="3.1408567960.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82407" y="3954095"/>
            <a:ext cx="1920851" cy="1920851"/>
          </a:xfrm>
          <a:prstGeom prst="rect">
            <a:avLst/>
          </a:prstGeom>
        </p:spPr>
      </p:pic>
    </p:spTree>
    <p:extLst>
      <p:ext uri="{BB962C8B-B14F-4D97-AF65-F5344CB8AC3E}">
        <p14:creationId xmlns:p14="http://schemas.microsoft.com/office/powerpoint/2010/main" val="34490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59868"/>
            <a:ext cx="8229600" cy="715402"/>
          </a:xfrm>
        </p:spPr>
        <p:txBody>
          <a:bodyPr>
            <a:normAutofit/>
          </a:bodyPr>
          <a:lstStyle/>
          <a:p>
            <a:r>
              <a:rPr lang="en-US" dirty="0" smtClean="0">
                <a:latin typeface="Franklin Gothic Book"/>
                <a:cs typeface="Franklin Gothic Book"/>
              </a:rPr>
              <a:t>advertising</a:t>
            </a:r>
            <a:endParaRPr lang="en-US" dirty="0">
              <a:latin typeface="Franklin Gothic Book"/>
              <a:cs typeface="Franklin Gothic Book"/>
            </a:endParaRPr>
          </a:p>
        </p:txBody>
      </p:sp>
      <p:sp>
        <p:nvSpPr>
          <p:cNvPr id="5" name="Content Placeholder 2"/>
          <p:cNvSpPr txBox="1">
            <a:spLocks/>
          </p:cNvSpPr>
          <p:nvPr/>
        </p:nvSpPr>
        <p:spPr>
          <a:xfrm>
            <a:off x="527108" y="1606388"/>
            <a:ext cx="2341739" cy="514073"/>
          </a:xfrm>
          <a:prstGeom prst="rect">
            <a:avLst/>
          </a:prstGeom>
        </p:spPr>
        <p:txBody>
          <a:bodyPr vert="horz" lIns="91440" tIns="45720" rIns="91440" bIns="45720" rtlCol="0">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pPr>
            <a:r>
              <a:rPr lang="en-US" sz="2400" dirty="0" smtClean="0">
                <a:latin typeface="Franklin Gothic Book"/>
                <a:cs typeface="Franklin Gothic Book"/>
              </a:rPr>
              <a:t>Text Ads</a:t>
            </a:r>
          </a:p>
          <a:p>
            <a:pPr lvl="1" algn="r"/>
            <a:endParaRPr lang="en-US" sz="2400" dirty="0" smtClean="0">
              <a:latin typeface="Franklin Gothic Book"/>
              <a:cs typeface="Franklin Gothic Book"/>
            </a:endParaRPr>
          </a:p>
          <a:p>
            <a:pPr lvl="1"/>
            <a:endParaRPr lang="en-US" sz="2400" dirty="0" smtClean="0">
              <a:latin typeface="Franklin Gothic Book"/>
              <a:cs typeface="Franklin Gothic Book"/>
            </a:endParaRPr>
          </a:p>
          <a:p>
            <a:pPr lvl="1"/>
            <a:endParaRPr lang="en-US" sz="2400" dirty="0">
              <a:latin typeface="Franklin Gothic Book"/>
              <a:cs typeface="Franklin Gothic Book"/>
            </a:endParaRPr>
          </a:p>
        </p:txBody>
      </p:sp>
      <p:sp>
        <p:nvSpPr>
          <p:cNvPr id="6" name="Content Placeholder 2"/>
          <p:cNvSpPr txBox="1">
            <a:spLocks/>
          </p:cNvSpPr>
          <p:nvPr/>
        </p:nvSpPr>
        <p:spPr>
          <a:xfrm>
            <a:off x="3333765" y="1606388"/>
            <a:ext cx="2341739" cy="514073"/>
          </a:xfrm>
          <a:prstGeom prst="rect">
            <a:avLst/>
          </a:prstGeom>
        </p:spPr>
        <p:txBody>
          <a:bodyPr vert="horz" lIns="91440" tIns="45720" rIns="91440" bIns="45720" rtlCol="0">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pPr>
            <a:r>
              <a:rPr lang="en-US" sz="2400" dirty="0" smtClean="0">
                <a:latin typeface="Franklin Gothic Book"/>
                <a:cs typeface="Franklin Gothic Book"/>
              </a:rPr>
              <a:t>Banner Ads</a:t>
            </a:r>
          </a:p>
          <a:p>
            <a:pPr lvl="1" algn="r"/>
            <a:endParaRPr lang="en-US" sz="2400" dirty="0" smtClean="0">
              <a:latin typeface="Franklin Gothic Book"/>
              <a:cs typeface="Franklin Gothic Book"/>
            </a:endParaRPr>
          </a:p>
          <a:p>
            <a:pPr lvl="1"/>
            <a:endParaRPr lang="en-US" sz="2400" dirty="0" smtClean="0">
              <a:latin typeface="Franklin Gothic Book"/>
              <a:cs typeface="Franklin Gothic Book"/>
            </a:endParaRPr>
          </a:p>
          <a:p>
            <a:pPr lvl="1"/>
            <a:endParaRPr lang="en-US" sz="2400" dirty="0">
              <a:latin typeface="Franklin Gothic Book"/>
              <a:cs typeface="Franklin Gothic Book"/>
            </a:endParaRPr>
          </a:p>
        </p:txBody>
      </p:sp>
      <p:sp>
        <p:nvSpPr>
          <p:cNvPr id="7" name="Content Placeholder 2"/>
          <p:cNvSpPr txBox="1">
            <a:spLocks/>
          </p:cNvSpPr>
          <p:nvPr/>
        </p:nvSpPr>
        <p:spPr>
          <a:xfrm>
            <a:off x="6345061" y="1606388"/>
            <a:ext cx="2341739" cy="514073"/>
          </a:xfrm>
          <a:prstGeom prst="rect">
            <a:avLst/>
          </a:prstGeom>
        </p:spPr>
        <p:txBody>
          <a:bodyPr vert="horz" lIns="91440" tIns="45720" rIns="91440" bIns="45720" rtlCol="0">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pPr>
            <a:r>
              <a:rPr lang="en-US" sz="2400" dirty="0" smtClean="0">
                <a:latin typeface="Franklin Gothic Book"/>
                <a:cs typeface="Franklin Gothic Book"/>
              </a:rPr>
              <a:t>Remarketing</a:t>
            </a:r>
          </a:p>
          <a:p>
            <a:pPr lvl="1" algn="r"/>
            <a:endParaRPr lang="en-US" sz="2400" dirty="0" smtClean="0">
              <a:latin typeface="Franklin Gothic Book"/>
              <a:cs typeface="Franklin Gothic Book"/>
            </a:endParaRPr>
          </a:p>
          <a:p>
            <a:pPr lvl="1"/>
            <a:endParaRPr lang="en-US" sz="2400" dirty="0" smtClean="0">
              <a:latin typeface="Franklin Gothic Book"/>
              <a:cs typeface="Franklin Gothic Book"/>
            </a:endParaRPr>
          </a:p>
          <a:p>
            <a:pPr lvl="1"/>
            <a:endParaRPr lang="en-US" sz="2400" dirty="0">
              <a:latin typeface="Franklin Gothic Book"/>
              <a:cs typeface="Franklin Gothic Book"/>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4068" y="2260270"/>
            <a:ext cx="1989745" cy="3936236"/>
          </a:xfrm>
          <a:prstGeom prst="rect">
            <a:avLst/>
          </a:prstGeom>
        </p:spPr>
      </p:pic>
      <p:cxnSp>
        <p:nvCxnSpPr>
          <p:cNvPr id="10" name="Straight Connector 9"/>
          <p:cNvCxnSpPr/>
          <p:nvPr/>
        </p:nvCxnSpPr>
        <p:spPr>
          <a:xfrm>
            <a:off x="2659111" y="1433058"/>
            <a:ext cx="0" cy="5149690"/>
          </a:xfrm>
          <a:prstGeom prst="line">
            <a:avLst/>
          </a:prstGeom>
          <a:ln>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899323" y="1433058"/>
            <a:ext cx="0" cy="5149690"/>
          </a:xfrm>
          <a:prstGeom prst="line">
            <a:avLst/>
          </a:prstGeom>
          <a:ln>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cxnSp>
      <p:pic>
        <p:nvPicPr>
          <p:cNvPr id="12" name="Picture 11" descr="336x280.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13583" y="3821490"/>
            <a:ext cx="1164660" cy="970550"/>
          </a:xfrm>
          <a:prstGeom prst="rect">
            <a:avLst/>
          </a:prstGeom>
        </p:spPr>
      </p:pic>
      <p:pic>
        <p:nvPicPr>
          <p:cNvPr id="13" name="Picture 12" descr="728x90.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75631" y="2260270"/>
            <a:ext cx="2875631" cy="355504"/>
          </a:xfrm>
          <a:prstGeom prst="rect">
            <a:avLst/>
          </a:prstGeom>
        </p:spPr>
      </p:pic>
      <p:pic>
        <p:nvPicPr>
          <p:cNvPr id="14" name="Picture 13" descr="160x600.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83642" y="3157389"/>
            <a:ext cx="615166" cy="2306874"/>
          </a:xfrm>
          <a:prstGeom prst="rect">
            <a:avLst/>
          </a:prstGeom>
        </p:spPr>
      </p:pic>
      <p:pic>
        <p:nvPicPr>
          <p:cNvPr id="15" name="Picture 14" descr="728x90.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75631" y="6018754"/>
            <a:ext cx="2875631" cy="355504"/>
          </a:xfrm>
          <a:prstGeom prst="rect">
            <a:avLst/>
          </a:prstGeom>
        </p:spPr>
      </p:pic>
      <p:pic>
        <p:nvPicPr>
          <p:cNvPr id="16" name="Picture 15" descr="728x90.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15843" y="2260270"/>
            <a:ext cx="2875631" cy="355504"/>
          </a:xfrm>
          <a:prstGeom prst="rect">
            <a:avLst/>
          </a:prstGeom>
        </p:spPr>
      </p:pic>
      <p:pic>
        <p:nvPicPr>
          <p:cNvPr id="17" name="Picture 16" descr="336x280.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06249" y="3821490"/>
            <a:ext cx="1164660" cy="970550"/>
          </a:xfrm>
          <a:prstGeom prst="rect">
            <a:avLst/>
          </a:prstGeom>
        </p:spPr>
      </p:pic>
      <p:pic>
        <p:nvPicPr>
          <p:cNvPr id="18" name="Picture 17" descr="160x600.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76308" y="3157389"/>
            <a:ext cx="615166" cy="2306874"/>
          </a:xfrm>
          <a:prstGeom prst="rect">
            <a:avLst/>
          </a:prstGeom>
        </p:spPr>
      </p:pic>
      <p:pic>
        <p:nvPicPr>
          <p:cNvPr id="19" name="Picture 18" descr="728x90.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15843" y="6018754"/>
            <a:ext cx="2875631" cy="355504"/>
          </a:xfrm>
          <a:prstGeom prst="rect">
            <a:avLst/>
          </a:prstGeom>
        </p:spPr>
      </p:pic>
    </p:spTree>
    <p:extLst>
      <p:ext uri="{BB962C8B-B14F-4D97-AF65-F5344CB8AC3E}">
        <p14:creationId xmlns:p14="http://schemas.microsoft.com/office/powerpoint/2010/main" val="42180325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dissolve">
                                      <p:cBhvr>
                                        <p:cTn id="24" dur="500"/>
                                        <p:tgtEl>
                                          <p:spTgt spid="12"/>
                                        </p:tgtEl>
                                      </p:cBhvr>
                                    </p:animEffect>
                                  </p:childTnLst>
                                </p:cTn>
                              </p:par>
                              <p:par>
                                <p:cTn id="25" presetID="9"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par>
                                <p:cTn id="33" presetID="9"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dissolve">
                                      <p:cBhvr>
                                        <p:cTn id="35" dur="500"/>
                                        <p:tgtEl>
                                          <p:spTgt spid="16"/>
                                        </p:tgtEl>
                                      </p:cBhvr>
                                    </p:animEffect>
                                  </p:childTnLst>
                                </p:cTn>
                              </p:par>
                              <p:par>
                                <p:cTn id="36" presetID="9"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par>
                                <p:cTn id="39" presetID="9"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dissolve">
                                      <p:cBhvr>
                                        <p:cTn id="41" dur="500"/>
                                        <p:tgtEl>
                                          <p:spTgt spid="18"/>
                                        </p:tgtEl>
                                      </p:cBhvr>
                                    </p:animEffect>
                                  </p:childTnLst>
                                </p:cTn>
                              </p:par>
                              <p:par>
                                <p:cTn id="42" presetID="9"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dissolv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build="allAtOnce"/>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617569"/>
            <a:ext cx="8229600" cy="715402"/>
          </a:xfrm>
        </p:spPr>
        <p:txBody>
          <a:bodyPr>
            <a:normAutofit/>
          </a:bodyPr>
          <a:lstStyle/>
          <a:p>
            <a:r>
              <a:rPr lang="en-US" dirty="0" smtClean="0"/>
              <a:t>email</a:t>
            </a:r>
            <a:endParaRPr lang="en-US" dirty="0"/>
          </a:p>
        </p:txBody>
      </p:sp>
      <p:pic>
        <p:nvPicPr>
          <p:cNvPr id="5" name="Picture 4" descr="Playbook-email-templat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779448" y="1332971"/>
            <a:ext cx="2415062" cy="4952666"/>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6171" y="1782947"/>
            <a:ext cx="5089318" cy="3949290"/>
          </a:xfrm>
          <a:prstGeom prst="rect">
            <a:avLst/>
          </a:prstGeom>
        </p:spPr>
      </p:pic>
    </p:spTree>
    <p:extLst>
      <p:ext uri="{BB962C8B-B14F-4D97-AF65-F5344CB8AC3E}">
        <p14:creationId xmlns:p14="http://schemas.microsoft.com/office/powerpoint/2010/main" val="1283444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gn="ctr">
              <a:lnSpc>
                <a:spcPts val="3700"/>
              </a:lnSpc>
            </a:pPr>
            <a:r>
              <a:rPr lang="en-US" sz="4000" dirty="0" smtClean="0">
                <a:latin typeface="Franklin Gothic Book"/>
                <a:cs typeface="Franklin Gothic Book"/>
              </a:rPr>
              <a:t>Step 4: Measure</a:t>
            </a: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Tree>
    <p:extLst>
      <p:ext uri="{BB962C8B-B14F-4D97-AF65-F5344CB8AC3E}">
        <p14:creationId xmlns:p14="http://schemas.microsoft.com/office/powerpoint/2010/main" val="396297848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3723" y="0"/>
            <a:ext cx="8728303" cy="6858000"/>
          </a:xfrm>
          <a:prstGeom prst="rect">
            <a:avLst/>
          </a:prstGeom>
        </p:spPr>
      </p:pic>
      <p:sp>
        <p:nvSpPr>
          <p:cNvPr id="10" name="Content Placeholder 2"/>
          <p:cNvSpPr txBox="1">
            <a:spLocks/>
          </p:cNvSpPr>
          <p:nvPr/>
        </p:nvSpPr>
        <p:spPr>
          <a:xfrm>
            <a:off x="309972" y="686720"/>
            <a:ext cx="7886200" cy="1323201"/>
          </a:xfrm>
          <a:prstGeom prst="rect">
            <a:avLst/>
          </a:prstGeom>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3700"/>
              </a:lnSpc>
            </a:pPr>
            <a:r>
              <a:rPr lang="en-US" sz="4000" b="1" dirty="0" smtClean="0">
                <a:solidFill>
                  <a:schemeClr val="bg1"/>
                </a:solidFill>
                <a:effectLst>
                  <a:outerShdw blurRad="50800" dist="38100" dir="2700000" algn="tl" rotWithShape="0">
                    <a:prstClr val="black">
                      <a:alpha val="40000"/>
                    </a:prstClr>
                  </a:outerShdw>
                </a:effectLst>
                <a:latin typeface="Franklin Gothic Book"/>
                <a:cs typeface="Franklin Gothic Book"/>
              </a:rPr>
              <a:t>Why Measure</a:t>
            </a:r>
          </a:p>
        </p:txBody>
      </p:sp>
    </p:spTree>
    <p:extLst>
      <p:ext uri="{BB962C8B-B14F-4D97-AF65-F5344CB8AC3E}">
        <p14:creationId xmlns:p14="http://schemas.microsoft.com/office/powerpoint/2010/main" val="256091647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Franklin Gothic Book"/>
                <a:cs typeface="Franklin Gothic Book"/>
              </a:rPr>
              <a:t>Step 1: Why Measure</a:t>
            </a:r>
            <a:endParaRPr lang="en-US" dirty="0">
              <a:latin typeface="Franklin Gothic Book"/>
              <a:cs typeface="Franklin Gothic Book"/>
            </a:endParaRPr>
          </a:p>
        </p:txBody>
      </p:sp>
      <p:sp>
        <p:nvSpPr>
          <p:cNvPr id="3" name="Content Placeholder 2"/>
          <p:cNvSpPr>
            <a:spLocks noGrp="1"/>
          </p:cNvSpPr>
          <p:nvPr>
            <p:ph idx="1"/>
          </p:nvPr>
        </p:nvSpPr>
        <p:spPr>
          <a:xfrm>
            <a:off x="804333" y="1964907"/>
            <a:ext cx="7019928" cy="4363111"/>
          </a:xfrm>
        </p:spPr>
        <p:txBody>
          <a:bodyPr>
            <a:normAutofit/>
          </a:bodyPr>
          <a:lstStyle/>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Know how/why to update</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Calculate ROI</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Justify activity</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New content ideas</a:t>
            </a:r>
          </a:p>
        </p:txBody>
      </p:sp>
    </p:spTree>
    <p:extLst>
      <p:ext uri="{BB962C8B-B14F-4D97-AF65-F5344CB8AC3E}">
        <p14:creationId xmlns:p14="http://schemas.microsoft.com/office/powerpoint/2010/main" val="4474039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44000" cy="6857999"/>
          </a:xfrm>
          <a:prstGeom prst="rect">
            <a:avLst/>
          </a:prstGeom>
        </p:spPr>
      </p:pic>
      <p:sp>
        <p:nvSpPr>
          <p:cNvPr id="10" name="Content Placeholder 2"/>
          <p:cNvSpPr txBox="1">
            <a:spLocks/>
          </p:cNvSpPr>
          <p:nvPr/>
        </p:nvSpPr>
        <p:spPr>
          <a:xfrm>
            <a:off x="463826" y="5057971"/>
            <a:ext cx="7886200" cy="1323201"/>
          </a:xfrm>
          <a:prstGeom prst="rect">
            <a:avLst/>
          </a:prstGeom>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3700"/>
              </a:lnSpc>
            </a:pPr>
            <a:r>
              <a:rPr lang="en-US" sz="4000" b="1" dirty="0" smtClean="0">
                <a:solidFill>
                  <a:schemeClr val="bg1"/>
                </a:solidFill>
                <a:effectLst>
                  <a:outerShdw blurRad="50800" dist="38100" dir="2700000" algn="tl" rotWithShape="0">
                    <a:prstClr val="black">
                      <a:alpha val="40000"/>
                    </a:prstClr>
                  </a:outerShdw>
                </a:effectLst>
                <a:latin typeface="Franklin Gothic Book"/>
                <a:cs typeface="Franklin Gothic Book"/>
              </a:rPr>
              <a:t>How to Measure</a:t>
            </a:r>
          </a:p>
        </p:txBody>
      </p:sp>
    </p:spTree>
    <p:extLst>
      <p:ext uri="{BB962C8B-B14F-4D97-AF65-F5344CB8AC3E}">
        <p14:creationId xmlns:p14="http://schemas.microsoft.com/office/powerpoint/2010/main" val="197765698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Franklin Gothic Book"/>
                <a:cs typeface="Franklin Gothic Book"/>
              </a:rPr>
              <a:t>Step 2: How to measure</a:t>
            </a:r>
            <a:endParaRPr lang="en-US" dirty="0">
              <a:latin typeface="Franklin Gothic Book"/>
              <a:cs typeface="Franklin Gothic Book"/>
            </a:endParaRPr>
          </a:p>
        </p:txBody>
      </p:sp>
      <p:sp>
        <p:nvSpPr>
          <p:cNvPr id="3" name="Content Placeholder 2"/>
          <p:cNvSpPr>
            <a:spLocks noGrp="1"/>
          </p:cNvSpPr>
          <p:nvPr>
            <p:ph idx="1"/>
          </p:nvPr>
        </p:nvSpPr>
        <p:spPr>
          <a:xfrm>
            <a:off x="457200" y="1907836"/>
            <a:ext cx="8631441" cy="4363111"/>
          </a:xfrm>
        </p:spPr>
        <p:txBody>
          <a:bodyPr>
            <a:normAutofit/>
          </a:bodyPr>
          <a:lstStyle/>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Know your content’s purpose</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Choose KPIs (Key Performance Indicators)</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Set goals</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Be flexible</a:t>
            </a:r>
          </a:p>
        </p:txBody>
      </p:sp>
    </p:spTree>
    <p:extLst>
      <p:ext uri="{BB962C8B-B14F-4D97-AF65-F5344CB8AC3E}">
        <p14:creationId xmlns:p14="http://schemas.microsoft.com/office/powerpoint/2010/main" val="19553053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p>
          <a:p>
            <a:pPr algn="ctr">
              <a:lnSpc>
                <a:spcPts val="3700"/>
              </a:lnSpc>
            </a:pPr>
            <a:r>
              <a:rPr lang="en-US" sz="4000" i="0" dirty="0" smtClean="0">
                <a:latin typeface="Franklin Gothic Book"/>
                <a:cs typeface="Franklin Gothic Book"/>
              </a:rPr>
              <a:t>Technical Specifications</a:t>
            </a:r>
            <a:endParaRPr lang="en-US" sz="4000" dirty="0" smtClean="0">
              <a:latin typeface="Franklin Gothic Book"/>
              <a:cs typeface="Franklin Gothic Book"/>
            </a:endParaRPr>
          </a:p>
          <a:p>
            <a:pPr>
              <a:lnSpc>
                <a:spcPts val="3700"/>
              </a:lnSpc>
            </a:pPr>
            <a:endParaRPr lang="en-US" dirty="0"/>
          </a:p>
          <a:p>
            <a:pPr marL="457200" lvl="1" indent="0">
              <a:buNone/>
            </a:pPr>
            <a:endParaRPr lang="en-US" dirty="0"/>
          </a:p>
        </p:txBody>
      </p:sp>
    </p:spTree>
    <p:extLst>
      <p:ext uri="{BB962C8B-B14F-4D97-AF65-F5344CB8AC3E}">
        <p14:creationId xmlns:p14="http://schemas.microsoft.com/office/powerpoint/2010/main" val="409579180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868"/>
            <a:ext cx="8229600" cy="715402"/>
          </a:xfrm>
        </p:spPr>
        <p:txBody>
          <a:bodyPr>
            <a:normAutofit/>
          </a:bodyPr>
          <a:lstStyle/>
          <a:p>
            <a:r>
              <a:rPr lang="en-US" dirty="0" smtClean="0">
                <a:latin typeface="Franklin Gothic Book"/>
                <a:cs typeface="Franklin Gothic Book"/>
              </a:rPr>
              <a:t>Step 2: How to measure</a:t>
            </a:r>
            <a:endParaRPr lang="en-US" dirty="0">
              <a:latin typeface="Franklin Gothic Book"/>
              <a:cs typeface="Franklin Gothic Book"/>
            </a:endParaRPr>
          </a:p>
        </p:txBody>
      </p:sp>
      <p:sp>
        <p:nvSpPr>
          <p:cNvPr id="5" name="Content Placeholder 2"/>
          <p:cNvSpPr>
            <a:spLocks noGrp="1"/>
          </p:cNvSpPr>
          <p:nvPr>
            <p:ph idx="1"/>
          </p:nvPr>
        </p:nvSpPr>
        <p:spPr>
          <a:xfrm>
            <a:off x="511011" y="1094732"/>
            <a:ext cx="2623410" cy="524741"/>
          </a:xfrm>
        </p:spPr>
        <p:txBody>
          <a:bodyPr>
            <a:normAutofit/>
          </a:bodyPr>
          <a:lstStyle/>
          <a:p>
            <a:pPr fontAlgn="base">
              <a:spcBef>
                <a:spcPts val="0"/>
              </a:spcBef>
              <a:spcAft>
                <a:spcPts val="2400"/>
              </a:spcAft>
            </a:pPr>
            <a:r>
              <a:rPr lang="en-US" sz="2400" dirty="0" smtClean="0">
                <a:latin typeface="Franklin Gothic Book"/>
                <a:cs typeface="Franklin Gothic Book"/>
              </a:rPr>
              <a:t>Google Analytics</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1011" y="1794236"/>
            <a:ext cx="8549742" cy="4705573"/>
          </a:xfrm>
          <a:prstGeom prst="rect">
            <a:avLst/>
          </a:prstGeom>
        </p:spPr>
      </p:pic>
      <p:sp>
        <p:nvSpPr>
          <p:cNvPr id="7" name="Right Arrow 6"/>
          <p:cNvSpPr/>
          <p:nvPr/>
        </p:nvSpPr>
        <p:spPr>
          <a:xfrm rot="5400000">
            <a:off x="4902133" y="3877232"/>
            <a:ext cx="688340" cy="87516"/>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ranklin Gothic Book"/>
              <a:cs typeface="Franklin Gothic Book"/>
            </a:endParaRPr>
          </a:p>
        </p:txBody>
      </p:sp>
      <p:sp>
        <p:nvSpPr>
          <p:cNvPr id="8" name="Right Arrow 7"/>
          <p:cNvSpPr/>
          <p:nvPr/>
        </p:nvSpPr>
        <p:spPr>
          <a:xfrm rot="10800000">
            <a:off x="1302551" y="4093847"/>
            <a:ext cx="688340" cy="87516"/>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ranklin Gothic Book"/>
              <a:cs typeface="Franklin Gothic Book"/>
            </a:endParaRPr>
          </a:p>
        </p:txBody>
      </p:sp>
      <p:sp>
        <p:nvSpPr>
          <p:cNvPr id="9" name="Right Arrow 8"/>
          <p:cNvSpPr/>
          <p:nvPr/>
        </p:nvSpPr>
        <p:spPr>
          <a:xfrm rot="10800000">
            <a:off x="1382495" y="4432661"/>
            <a:ext cx="688340" cy="87516"/>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ranklin Gothic Book"/>
              <a:cs typeface="Franklin Gothic Book"/>
            </a:endParaRPr>
          </a:p>
        </p:txBody>
      </p:sp>
      <p:sp>
        <p:nvSpPr>
          <p:cNvPr id="10" name="Right Arrow 9"/>
          <p:cNvSpPr/>
          <p:nvPr/>
        </p:nvSpPr>
        <p:spPr>
          <a:xfrm rot="10800000">
            <a:off x="1302551" y="4805490"/>
            <a:ext cx="688340" cy="87516"/>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ranklin Gothic Book"/>
              <a:cs typeface="Franklin Gothic Book"/>
            </a:endParaRPr>
          </a:p>
        </p:txBody>
      </p:sp>
      <p:sp>
        <p:nvSpPr>
          <p:cNvPr id="11" name="Right Arrow 10"/>
          <p:cNvSpPr/>
          <p:nvPr/>
        </p:nvSpPr>
        <p:spPr>
          <a:xfrm rot="10800000">
            <a:off x="1382495" y="5143365"/>
            <a:ext cx="688340" cy="87516"/>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ranklin Gothic Book"/>
              <a:cs typeface="Franklin Gothic Book"/>
            </a:endParaRPr>
          </a:p>
        </p:txBody>
      </p:sp>
      <p:sp>
        <p:nvSpPr>
          <p:cNvPr id="12" name="Right Arrow 11"/>
          <p:cNvSpPr/>
          <p:nvPr/>
        </p:nvSpPr>
        <p:spPr>
          <a:xfrm>
            <a:off x="6650874" y="2258698"/>
            <a:ext cx="688340" cy="87516"/>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ranklin Gothic Book"/>
              <a:cs typeface="Franklin Gothic Book"/>
            </a:endParaRPr>
          </a:p>
        </p:txBody>
      </p:sp>
      <p:sp>
        <p:nvSpPr>
          <p:cNvPr id="13" name="Rectangle 12"/>
          <p:cNvSpPr/>
          <p:nvPr/>
        </p:nvSpPr>
        <p:spPr>
          <a:xfrm>
            <a:off x="2070836" y="5021530"/>
            <a:ext cx="3743571" cy="1374804"/>
          </a:xfrm>
          <a:prstGeom prst="rect">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Franklin Gothic Book"/>
              <a:cs typeface="Franklin Gothic Book"/>
            </a:endParaRPr>
          </a:p>
        </p:txBody>
      </p:sp>
    </p:spTree>
    <p:extLst>
      <p:ext uri="{BB962C8B-B14F-4D97-AF65-F5344CB8AC3E}">
        <p14:creationId xmlns:p14="http://schemas.microsoft.com/office/powerpoint/2010/main" val="2681320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grpId="0" nodeType="withEffect">
                                  <p:stCondLst>
                                    <p:cond delay="20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grpId="0" nodeType="withEffect">
                                  <p:stCondLst>
                                    <p:cond delay="40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60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0" name="Content Placeholder 2"/>
          <p:cNvSpPr txBox="1">
            <a:spLocks/>
          </p:cNvSpPr>
          <p:nvPr/>
        </p:nvSpPr>
        <p:spPr>
          <a:xfrm>
            <a:off x="5483312" y="215364"/>
            <a:ext cx="2125701" cy="828048"/>
          </a:xfrm>
          <a:prstGeom prst="rect">
            <a:avLst/>
          </a:prstGeom>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3700"/>
              </a:lnSpc>
            </a:pPr>
            <a:r>
              <a:rPr lang="en-US" sz="4000" b="1" dirty="0" smtClean="0">
                <a:solidFill>
                  <a:schemeClr val="bg1"/>
                </a:solidFill>
                <a:effectLst>
                  <a:outerShdw blurRad="50800" dist="38100" dir="2700000" algn="tl" rotWithShape="0">
                    <a:prstClr val="black">
                      <a:alpha val="40000"/>
                    </a:prstClr>
                  </a:outerShdw>
                </a:effectLst>
                <a:latin typeface="Franklin Gothic Book"/>
                <a:cs typeface="Franklin Gothic Book"/>
              </a:rPr>
              <a:t>Adapt</a:t>
            </a:r>
          </a:p>
        </p:txBody>
      </p:sp>
    </p:spTree>
    <p:extLst>
      <p:ext uri="{BB962C8B-B14F-4D97-AF65-F5344CB8AC3E}">
        <p14:creationId xmlns:p14="http://schemas.microsoft.com/office/powerpoint/2010/main" val="413190006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Franklin Gothic Book"/>
                <a:cs typeface="Franklin Gothic Book"/>
              </a:rPr>
              <a:t>Step 3: adapt</a:t>
            </a:r>
            <a:endParaRPr lang="en-US" dirty="0">
              <a:latin typeface="Franklin Gothic Book"/>
              <a:cs typeface="Franklin Gothic Book"/>
            </a:endParaRPr>
          </a:p>
        </p:txBody>
      </p:sp>
      <p:sp>
        <p:nvSpPr>
          <p:cNvPr id="3" name="Content Placeholder 2"/>
          <p:cNvSpPr>
            <a:spLocks noGrp="1"/>
          </p:cNvSpPr>
          <p:nvPr>
            <p:ph idx="1"/>
          </p:nvPr>
        </p:nvSpPr>
        <p:spPr>
          <a:xfrm>
            <a:off x="511010" y="1607370"/>
            <a:ext cx="8631441" cy="4363111"/>
          </a:xfrm>
        </p:spPr>
        <p:txBody>
          <a:bodyPr>
            <a:normAutofit/>
          </a:bodyPr>
          <a:lstStyle/>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Update editorial calendar</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Stay on top of news</a:t>
            </a:r>
          </a:p>
          <a:p>
            <a:pPr marL="342900" indent="-342900" fontAlgn="base">
              <a:spcBef>
                <a:spcPts val="0"/>
              </a:spcBef>
              <a:spcAft>
                <a:spcPts val="2400"/>
              </a:spcAft>
              <a:buFont typeface="Arial" pitchFamily="34" charset="0"/>
              <a:buChar char="•"/>
            </a:pPr>
            <a:r>
              <a:rPr lang="en-US" sz="3200" dirty="0" smtClean="0">
                <a:latin typeface="Franklin Gothic Book"/>
                <a:cs typeface="Franklin Gothic Book"/>
              </a:rPr>
              <a:t>Targeting updates</a:t>
            </a:r>
          </a:p>
        </p:txBody>
      </p:sp>
    </p:spTree>
    <p:extLst>
      <p:ext uri="{BB962C8B-B14F-4D97-AF65-F5344CB8AC3E}">
        <p14:creationId xmlns:p14="http://schemas.microsoft.com/office/powerpoint/2010/main" val="39194855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646" y="0"/>
            <a:ext cx="9169112" cy="6857999"/>
          </a:xfrm>
          <a:prstGeom prst="rect">
            <a:avLst/>
          </a:prstGeom>
        </p:spPr>
      </p:pic>
      <p:sp>
        <p:nvSpPr>
          <p:cNvPr id="10" name="Content Placeholder 2"/>
          <p:cNvSpPr txBox="1">
            <a:spLocks/>
          </p:cNvSpPr>
          <p:nvPr/>
        </p:nvSpPr>
        <p:spPr>
          <a:xfrm>
            <a:off x="521848" y="446436"/>
            <a:ext cx="3094317" cy="828048"/>
          </a:xfrm>
          <a:prstGeom prst="rect">
            <a:avLst/>
          </a:prstGeom>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3700"/>
              </a:lnSpc>
            </a:pPr>
            <a:r>
              <a:rPr lang="en-US" sz="4000" b="1" dirty="0" smtClean="0">
                <a:solidFill>
                  <a:schemeClr val="bg1"/>
                </a:solidFill>
                <a:effectLst>
                  <a:outerShdw blurRad="50800" dist="38100" dir="2700000" algn="tl" rotWithShape="0">
                    <a:prstClr val="black">
                      <a:alpha val="40000"/>
                    </a:prstClr>
                  </a:outerShdw>
                </a:effectLst>
                <a:latin typeface="Franklin Gothic Book"/>
                <a:cs typeface="Franklin Gothic Book"/>
              </a:rPr>
              <a:t>Questions?</a:t>
            </a:r>
          </a:p>
        </p:txBody>
      </p:sp>
    </p:spTree>
    <p:extLst>
      <p:ext uri="{BB962C8B-B14F-4D97-AF65-F5344CB8AC3E}">
        <p14:creationId xmlns:p14="http://schemas.microsoft.com/office/powerpoint/2010/main" val="276082824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10" name="Content Placeholder 2"/>
          <p:cNvSpPr txBox="1">
            <a:spLocks/>
          </p:cNvSpPr>
          <p:nvPr/>
        </p:nvSpPr>
        <p:spPr>
          <a:xfrm>
            <a:off x="5149066" y="3273567"/>
            <a:ext cx="3067281" cy="828048"/>
          </a:xfrm>
          <a:prstGeom prst="rect">
            <a:avLst/>
          </a:prstGeom>
          <a:solidFill>
            <a:schemeClr val="bg1"/>
          </a:solidFill>
        </p:spPr>
        <p:txBody>
          <a:bodyPr vert="horz" lIns="91440" tIns="45720" rIns="91440" bIns="45720" rtlCol="0" anchor="b">
            <a:noAutofit/>
          </a:bodyPr>
          <a:lstStyle>
            <a:lvl1pPr marL="0" indent="0" algn="l" defTabSz="457200" rtl="0" eaLnBrk="1" latinLnBrk="0" hangingPunct="1">
              <a:lnSpc>
                <a:spcPts val="2880"/>
              </a:lnSpc>
              <a:spcBef>
                <a:spcPct val="20000"/>
              </a:spcBef>
              <a:spcAft>
                <a:spcPts val="1800"/>
              </a:spcAft>
              <a:buFont typeface="Arial"/>
              <a:buNone/>
              <a:defRPr sz="2000" kern="1200" cap="none" baseline="0">
                <a:solidFill>
                  <a:schemeClr val="bg1">
                    <a:lumMod val="85000"/>
                  </a:schemeClr>
                </a:solidFill>
                <a:latin typeface="Livory"/>
                <a:ea typeface="+mn-ea"/>
                <a:cs typeface="+mn-cs"/>
              </a:defRPr>
            </a:lvl1pPr>
            <a:lvl2pPr marL="457200" indent="0" algn="l" defTabSz="457200" rtl="0" eaLnBrk="1" latinLnBrk="0" hangingPunct="1">
              <a:lnSpc>
                <a:spcPts val="2200"/>
              </a:lnSpc>
              <a:spcBef>
                <a:spcPts val="500"/>
              </a:spcBef>
              <a:spcAft>
                <a:spcPts val="700"/>
              </a:spcAft>
              <a:buFont typeface="Arial"/>
              <a:buNone/>
              <a:defRPr sz="1800" b="0" i="1" kern="1200">
                <a:solidFill>
                  <a:schemeClr val="bg1"/>
                </a:solidFill>
                <a:latin typeface="Livory"/>
                <a:ea typeface="+mn-ea"/>
                <a:cs typeface="+mn-cs"/>
              </a:defRPr>
            </a:lvl2pPr>
            <a:lvl3pPr marL="914400" indent="0" algn="l" defTabSz="457200" rtl="0" eaLnBrk="1" latinLnBrk="0" hangingPunct="1">
              <a:spcBef>
                <a:spcPts val="1032"/>
              </a:spcBef>
              <a:buFont typeface="Arial"/>
              <a:buNone/>
              <a:defRPr sz="1600" kern="1200" cap="all" baseline="0">
                <a:solidFill>
                  <a:srgbClr val="779885"/>
                </a:solidFill>
                <a:latin typeface="News Gothic Cond"/>
                <a:ea typeface="+mn-ea"/>
                <a:cs typeface="+mn-cs"/>
              </a:defRPr>
            </a:lvl3pPr>
            <a:lvl4pPr marL="1371600" indent="0" algn="l" defTabSz="457200" rtl="0" eaLnBrk="1" latinLnBrk="0" hangingPunct="1">
              <a:spcBef>
                <a:spcPct val="20000"/>
              </a:spcBef>
              <a:buFont typeface="Arial"/>
              <a:buNone/>
              <a:defRPr sz="1600" kern="1200">
                <a:solidFill>
                  <a:schemeClr val="bg1">
                    <a:lumMod val="95000"/>
                  </a:schemeClr>
                </a:solidFill>
                <a:latin typeface="News Gothic Cond"/>
                <a:ea typeface="+mn-ea"/>
                <a:cs typeface="+mn-cs"/>
              </a:defRPr>
            </a:lvl4pPr>
            <a:lvl5pPr marL="2057400" indent="-228600" algn="l" defTabSz="457200" rtl="0" eaLnBrk="1" latinLnBrk="0" hangingPunct="1">
              <a:spcBef>
                <a:spcPct val="20000"/>
              </a:spcBef>
              <a:buFont typeface="Arial"/>
              <a:buChar char="»"/>
              <a:defRPr sz="1600" kern="1200">
                <a:solidFill>
                  <a:schemeClr val="bg1">
                    <a:lumMod val="95000"/>
                  </a:schemeClr>
                </a:solidFill>
                <a:latin typeface="News Gothic Cond"/>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3700"/>
              </a:lnSpc>
            </a:pPr>
            <a:r>
              <a:rPr lang="en-US" sz="4000" b="1" dirty="0" smtClean="0">
                <a:solidFill>
                  <a:srgbClr val="FF0000"/>
                </a:solidFill>
                <a:effectLst>
                  <a:outerShdw blurRad="50800" dist="38100" dir="2700000" algn="tl" rotWithShape="0">
                    <a:prstClr val="black">
                      <a:alpha val="40000"/>
                    </a:prstClr>
                  </a:outerShdw>
                </a:effectLst>
                <a:latin typeface="Franklin Gothic Book"/>
                <a:cs typeface="Franklin Gothic Book"/>
              </a:rPr>
              <a:t> </a:t>
            </a:r>
            <a:r>
              <a:rPr lang="en-US" sz="4800" b="1" dirty="0" err="1" smtClean="0">
                <a:solidFill>
                  <a:srgbClr val="FF0000"/>
                </a:solidFill>
                <a:effectLst>
                  <a:outerShdw blurRad="50800" dist="38100" dir="2700000" algn="tl" rotWithShape="0">
                    <a:prstClr val="black">
                      <a:alpha val="40000"/>
                    </a:prstClr>
                  </a:outerShdw>
                </a:effectLst>
                <a:latin typeface="Franklin Gothic Book"/>
                <a:cs typeface="Franklin Gothic Book"/>
              </a:rPr>
              <a:t>T.Hanks</a:t>
            </a:r>
            <a:r>
              <a:rPr lang="en-US" sz="4800" b="1" dirty="0" smtClean="0">
                <a:solidFill>
                  <a:srgbClr val="FF0000"/>
                </a:solidFill>
                <a:effectLst>
                  <a:outerShdw blurRad="50800" dist="38100" dir="2700000" algn="tl" rotWithShape="0">
                    <a:prstClr val="black">
                      <a:alpha val="40000"/>
                    </a:prstClr>
                  </a:outerShdw>
                </a:effectLst>
                <a:latin typeface="Franklin Gothic Book"/>
                <a:cs typeface="Franklin Gothic Book"/>
              </a:rPr>
              <a:t>!</a:t>
            </a:r>
          </a:p>
        </p:txBody>
      </p:sp>
    </p:spTree>
    <p:extLst>
      <p:ext uri="{BB962C8B-B14F-4D97-AF65-F5344CB8AC3E}">
        <p14:creationId xmlns:p14="http://schemas.microsoft.com/office/powerpoint/2010/main" val="171485980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p>
          <a:p>
            <a:pPr algn="ctr">
              <a:lnSpc>
                <a:spcPts val="3700"/>
              </a:lnSpc>
            </a:pPr>
            <a:r>
              <a:rPr lang="en-US" sz="4000" i="0" dirty="0" smtClean="0">
                <a:latin typeface="Franklin Gothic Book"/>
                <a:cs typeface="Franklin Gothic Book"/>
              </a:rPr>
              <a:t>Equipment List</a:t>
            </a:r>
            <a:endParaRPr lang="en-US" sz="4000" dirty="0" smtClean="0">
              <a:latin typeface="Franklin Gothic Book"/>
              <a:cs typeface="Franklin Gothic Book"/>
            </a:endParaRPr>
          </a:p>
          <a:p>
            <a:pPr>
              <a:lnSpc>
                <a:spcPts val="3700"/>
              </a:lnSpc>
            </a:pPr>
            <a:endParaRPr lang="en-US" dirty="0"/>
          </a:p>
          <a:p>
            <a:pPr marL="457200" lvl="1" indent="0">
              <a:buNone/>
            </a:pPr>
            <a:endParaRPr lang="en-US" dirty="0"/>
          </a:p>
        </p:txBody>
      </p:sp>
    </p:spTree>
    <p:extLst>
      <p:ext uri="{BB962C8B-B14F-4D97-AF65-F5344CB8AC3E}">
        <p14:creationId xmlns:p14="http://schemas.microsoft.com/office/powerpoint/2010/main" val="146616666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p>
          <a:p>
            <a:pPr algn="ctr">
              <a:lnSpc>
                <a:spcPts val="3700"/>
              </a:lnSpc>
            </a:pPr>
            <a:r>
              <a:rPr lang="en-US" sz="4000" i="0" dirty="0" smtClean="0">
                <a:latin typeface="Franklin Gothic Book"/>
                <a:cs typeface="Franklin Gothic Book"/>
              </a:rPr>
              <a:t>How To Guides</a:t>
            </a:r>
            <a:endParaRPr lang="en-US" sz="4000" dirty="0" smtClean="0">
              <a:latin typeface="Franklin Gothic Book"/>
              <a:cs typeface="Franklin Gothic Book"/>
            </a:endParaRPr>
          </a:p>
          <a:p>
            <a:pPr>
              <a:lnSpc>
                <a:spcPts val="3700"/>
              </a:lnSpc>
            </a:pPr>
            <a:endParaRPr lang="en-US" dirty="0"/>
          </a:p>
          <a:p>
            <a:pPr marL="457200" lvl="1" indent="0">
              <a:buNone/>
            </a:pPr>
            <a:endParaRPr lang="en-US" dirty="0"/>
          </a:p>
        </p:txBody>
      </p:sp>
    </p:spTree>
    <p:extLst>
      <p:ext uri="{BB962C8B-B14F-4D97-AF65-F5344CB8AC3E}">
        <p14:creationId xmlns:p14="http://schemas.microsoft.com/office/powerpoint/2010/main" val="43835662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2" y="1156702"/>
            <a:ext cx="7886200" cy="4684637"/>
          </a:xfrm>
        </p:spPr>
        <p:txBody>
          <a:bodyPr anchor="ctr"/>
          <a:lstStyle/>
          <a:p>
            <a:pPr lvl="1">
              <a:lnSpc>
                <a:spcPts val="3700"/>
              </a:lnSpc>
            </a:pPr>
            <a:endParaRPr lang="en-US" sz="2800" i="0" dirty="0">
              <a:latin typeface="Franklin Gothic Book"/>
              <a:cs typeface="Franklin Gothic Book"/>
            </a:endParaRPr>
          </a:p>
          <a:p>
            <a:pPr algn="ctr">
              <a:lnSpc>
                <a:spcPts val="3700"/>
              </a:lnSpc>
            </a:pPr>
            <a:r>
              <a:rPr lang="en-US" sz="4000" i="0" dirty="0" smtClean="0">
                <a:latin typeface="Franklin Gothic Book"/>
                <a:cs typeface="Franklin Gothic Book"/>
              </a:rPr>
              <a:t>Supply Chain Solutions</a:t>
            </a:r>
            <a:endParaRPr lang="en-US" sz="4000" dirty="0" smtClean="0">
              <a:latin typeface="Franklin Gothic Book"/>
              <a:cs typeface="Franklin Gothic Book"/>
            </a:endParaRPr>
          </a:p>
          <a:p>
            <a:pPr>
              <a:lnSpc>
                <a:spcPts val="3700"/>
              </a:lnSpc>
            </a:pPr>
            <a:endParaRPr lang="en-US" dirty="0">
              <a:latin typeface="Franklin Gothic Book"/>
              <a:cs typeface="Franklin Gothic Book"/>
            </a:endParaRPr>
          </a:p>
          <a:p>
            <a:pPr marL="457200" lvl="1" indent="0">
              <a:buNone/>
            </a:pPr>
            <a:endParaRPr lang="en-US" dirty="0">
              <a:latin typeface="Franklin Gothic Book"/>
              <a:cs typeface="Franklin Gothic Book"/>
            </a:endParaRPr>
          </a:p>
        </p:txBody>
      </p:sp>
    </p:spTree>
    <p:extLst>
      <p:ext uri="{BB962C8B-B14F-4D97-AF65-F5344CB8AC3E}">
        <p14:creationId xmlns:p14="http://schemas.microsoft.com/office/powerpoint/2010/main" val="381771554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12877</TotalTime>
  <Words>4005</Words>
  <Application>Microsoft Macintosh PowerPoint</Application>
  <PresentationFormat>On-screen Show (4:3)</PresentationFormat>
  <Paragraphs>440</Paragraphs>
  <Slides>64</Slides>
  <Notes>64</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Office Theme</vt:lpstr>
      <vt:lpstr>THE METALFORMERS GUIDE TO CONTENT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AWARENESS: RECOMMENDED CONTENT</vt:lpstr>
      <vt:lpstr>Credibility and Decision: RECOMMENDED CONTENT</vt:lpstr>
      <vt:lpstr>Convert: RECOMMENDED CONTENT</vt:lpstr>
      <vt:lpstr>ASK YOURSELF</vt:lpstr>
      <vt:lpstr>PowerPoint Presentation</vt:lpstr>
      <vt:lpstr>PowerPoint Presentation</vt:lpstr>
      <vt:lpstr>Distribution</vt:lpstr>
      <vt:lpstr>Search engine optimization</vt:lpstr>
      <vt:lpstr>Search engine optimization</vt:lpstr>
      <vt:lpstr>Search engine optimization</vt:lpstr>
      <vt:lpstr>Search engine optimization</vt:lpstr>
      <vt:lpstr>Public relations</vt:lpstr>
      <vt:lpstr>Public relations</vt:lpstr>
      <vt:lpstr>Social media</vt:lpstr>
      <vt:lpstr>advertising</vt:lpstr>
      <vt:lpstr>email</vt:lpstr>
      <vt:lpstr>PowerPoint Presentation</vt:lpstr>
      <vt:lpstr>PowerPoint Presentation</vt:lpstr>
      <vt:lpstr>Step 1: Why Measure</vt:lpstr>
      <vt:lpstr>PowerPoint Presentation</vt:lpstr>
      <vt:lpstr>Step 2: How to measure</vt:lpstr>
      <vt:lpstr>Step 2: How to measure</vt:lpstr>
      <vt:lpstr>PowerPoint Presentation</vt:lpstr>
      <vt:lpstr>Step 3: adapt</vt:lpstr>
      <vt:lpstr>PowerPoint Presentation</vt:lpstr>
      <vt:lpstr>PowerPoint Presentation</vt:lpstr>
    </vt:vector>
  </TitlesOfParts>
  <Company>ISM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Fiberweb</dc:title>
  <dc:creator>James Soto</dc:creator>
  <cp:lastModifiedBy>David Higdon</cp:lastModifiedBy>
  <cp:revision>250</cp:revision>
  <dcterms:created xsi:type="dcterms:W3CDTF">2011-04-04T16:38:04Z</dcterms:created>
  <dcterms:modified xsi:type="dcterms:W3CDTF">2014-10-08T17:08:06Z</dcterms:modified>
</cp:coreProperties>
</file>